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5">
  <p:sldMasterIdLst>
    <p:sldMasterId id="2147483648" r:id="rId1"/>
  </p:sldMasterIdLst>
  <p:notesMasterIdLst>
    <p:notesMasterId r:id="rId45"/>
  </p:notesMasterIdLst>
  <p:sldIdLst>
    <p:sldId id="256" r:id="rId2"/>
    <p:sldId id="264" r:id="rId3"/>
    <p:sldId id="270" r:id="rId4"/>
    <p:sldId id="328" r:id="rId5"/>
    <p:sldId id="326" r:id="rId6"/>
    <p:sldId id="293" r:id="rId7"/>
    <p:sldId id="330" r:id="rId8"/>
    <p:sldId id="321" r:id="rId9"/>
    <p:sldId id="322" r:id="rId10"/>
    <p:sldId id="323" r:id="rId11"/>
    <p:sldId id="331" r:id="rId12"/>
    <p:sldId id="324" r:id="rId13"/>
    <p:sldId id="325" r:id="rId14"/>
    <p:sldId id="320" r:id="rId15"/>
    <p:sldId id="327" r:id="rId16"/>
    <p:sldId id="318" r:id="rId17"/>
    <p:sldId id="280" r:id="rId18"/>
    <p:sldId id="332" r:id="rId19"/>
    <p:sldId id="337" r:id="rId20"/>
    <p:sldId id="333" r:id="rId21"/>
    <p:sldId id="335" r:id="rId22"/>
    <p:sldId id="297" r:id="rId23"/>
    <p:sldId id="319" r:id="rId24"/>
    <p:sldId id="298" r:id="rId25"/>
    <p:sldId id="299" r:id="rId26"/>
    <p:sldId id="300" r:id="rId27"/>
    <p:sldId id="301" r:id="rId28"/>
    <p:sldId id="302" r:id="rId29"/>
    <p:sldId id="285" r:id="rId30"/>
    <p:sldId id="344" r:id="rId31"/>
    <p:sldId id="303" r:id="rId32"/>
    <p:sldId id="304" r:id="rId33"/>
    <p:sldId id="305" r:id="rId34"/>
    <p:sldId id="306" r:id="rId35"/>
    <p:sldId id="307" r:id="rId36"/>
    <p:sldId id="338" r:id="rId37"/>
    <p:sldId id="308" r:id="rId38"/>
    <p:sldId id="309" r:id="rId39"/>
    <p:sldId id="339" r:id="rId40"/>
    <p:sldId id="340" r:id="rId41"/>
    <p:sldId id="341" r:id="rId42"/>
    <p:sldId id="342" r:id="rId43"/>
    <p:sldId id="343" r:id="rId44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liana R" initials="UR" lastIdx="1" clrIdx="0">
    <p:extLst>
      <p:ext uri="{19B8F6BF-5375-455C-9EA6-DF929625EA0E}">
        <p15:presenceInfo xmlns:p15="http://schemas.microsoft.com/office/powerpoint/2012/main" userId="Uliana 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0E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89" autoAdjust="0"/>
  </p:normalViewPr>
  <p:slideViewPr>
    <p:cSldViewPr>
      <p:cViewPr varScale="1">
        <p:scale>
          <a:sx n="107" d="100"/>
          <a:sy n="107" d="100"/>
        </p:scale>
        <p:origin x="165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12-10T00:23:56.257" idx="1">
    <p:pos x="10" y="10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8B909E-02C0-4F25-84D7-6A9A632D6169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646AF833-13D3-4F41-8C54-448956CEB855}">
      <dgm:prSet phldrT="[Текст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ru-RU" sz="28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Прерывание беременности в срок до 12 недель</a:t>
          </a:r>
          <a:endParaRPr lang="ru-RU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9D00C1-00E7-4194-BB5C-6308977A1BEE}" type="parTrans" cxnId="{C2399A01-4F15-4C3E-982C-B488DC739761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84D4266-B068-4B02-8B3E-5B551C523140}" type="sibTrans" cxnId="{C2399A01-4F15-4C3E-982C-B488DC739761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CA3DE98-272B-4F94-84A6-28FC62B81AA5}">
      <dgm:prSet phldrT="[Текст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ru-RU" sz="28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Прерывание беременности в срок с 12 до 22 недель</a:t>
          </a:r>
          <a:endParaRPr lang="ru-RU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45E9B0-1B49-4EC2-A4C4-9652D3F330C5}" type="parTrans" cxnId="{A922822E-DD5B-4EDE-AE88-FD5734D7F356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8C0FEAA-E647-4AF4-B1E6-F847B40D22E2}" type="sibTrans" cxnId="{A922822E-DD5B-4EDE-AE88-FD5734D7F356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64BDF50-BA2E-47AE-A97C-53CD3FC05525}">
      <dgm:prSet phldrT="[Текст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ru-RU" sz="28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Число женщин, умерших от прерывания беременности</a:t>
          </a:r>
          <a:endParaRPr lang="ru-RU" sz="2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11E66F-75A7-4AC7-BAFC-AA2265B7FCD7}" type="parTrans" cxnId="{3171E1F5-F43B-423F-9F72-C57217043927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8E4FE64-464B-47F3-8B96-06A9DED77705}" type="sibTrans" cxnId="{3171E1F5-F43B-423F-9F72-C57217043927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5DF835E-0395-42AF-9FEE-1F9191C7B155}" type="pres">
      <dgm:prSet presAssocID="{BE8B909E-02C0-4F25-84D7-6A9A632D6169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4D1A5E6F-3C5F-4FE8-8205-2FD4BBA80532}" type="pres">
      <dgm:prSet presAssocID="{BE8B909E-02C0-4F25-84D7-6A9A632D6169}" presName="Name1" presStyleCnt="0"/>
      <dgm:spPr/>
    </dgm:pt>
    <dgm:pt modelId="{15628C4C-C040-4B4D-820F-3B17F9A3874F}" type="pres">
      <dgm:prSet presAssocID="{BE8B909E-02C0-4F25-84D7-6A9A632D6169}" presName="cycle" presStyleCnt="0"/>
      <dgm:spPr/>
    </dgm:pt>
    <dgm:pt modelId="{0DF1154C-4BDB-45E2-8578-764272641C5F}" type="pres">
      <dgm:prSet presAssocID="{BE8B909E-02C0-4F25-84D7-6A9A632D6169}" presName="srcNode" presStyleLbl="node1" presStyleIdx="0" presStyleCnt="3"/>
      <dgm:spPr/>
    </dgm:pt>
    <dgm:pt modelId="{9DDDA095-F35F-476E-8053-9C0D15E602F7}" type="pres">
      <dgm:prSet presAssocID="{BE8B909E-02C0-4F25-84D7-6A9A632D6169}" presName="conn" presStyleLbl="parChTrans1D2" presStyleIdx="0" presStyleCnt="1"/>
      <dgm:spPr/>
      <dgm:t>
        <a:bodyPr/>
        <a:lstStyle/>
        <a:p>
          <a:endParaRPr lang="ru-RU"/>
        </a:p>
      </dgm:t>
    </dgm:pt>
    <dgm:pt modelId="{6CB7616D-DD5D-4B9B-A4FE-B1420A3D0D67}" type="pres">
      <dgm:prSet presAssocID="{BE8B909E-02C0-4F25-84D7-6A9A632D6169}" presName="extraNode" presStyleLbl="node1" presStyleIdx="0" presStyleCnt="3"/>
      <dgm:spPr/>
    </dgm:pt>
    <dgm:pt modelId="{9399E407-0C27-437D-8CAF-E444F0CD333B}" type="pres">
      <dgm:prSet presAssocID="{BE8B909E-02C0-4F25-84D7-6A9A632D6169}" presName="dstNode" presStyleLbl="node1" presStyleIdx="0" presStyleCnt="3"/>
      <dgm:spPr/>
    </dgm:pt>
    <dgm:pt modelId="{7924A10C-AB61-44C4-86E5-518226F1B9CC}" type="pres">
      <dgm:prSet presAssocID="{646AF833-13D3-4F41-8C54-448956CEB855}" presName="text_1" presStyleLbl="node1" presStyleIdx="0" presStyleCnt="3" custLinFactNeighborX="-65" custLinFactNeighborY="-57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344915-A3B2-42B8-B1F5-7788061A7273}" type="pres">
      <dgm:prSet presAssocID="{646AF833-13D3-4F41-8C54-448956CEB855}" presName="accent_1" presStyleCnt="0"/>
      <dgm:spPr/>
    </dgm:pt>
    <dgm:pt modelId="{AE908442-0E98-467F-AD6A-8640F2A6AF5E}" type="pres">
      <dgm:prSet presAssocID="{646AF833-13D3-4F41-8C54-448956CEB855}" presName="accentRepeatNode" presStyleLbl="solidFgAcc1" presStyleIdx="0" presStyleCnt="3" custLinFactNeighborX="6477" custLinFactNeighborY="1278"/>
      <dgm:spPr>
        <a:solidFill>
          <a:schemeClr val="bg1"/>
        </a:solidFill>
      </dgm:spPr>
    </dgm:pt>
    <dgm:pt modelId="{CE86F54A-B5D3-4C5F-9A7D-0AC0CDD4DD55}" type="pres">
      <dgm:prSet presAssocID="{2CA3DE98-272B-4F94-84A6-28FC62B81AA5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751901-ABAC-4214-925D-6768E41601EC}" type="pres">
      <dgm:prSet presAssocID="{2CA3DE98-272B-4F94-84A6-28FC62B81AA5}" presName="accent_2" presStyleCnt="0"/>
      <dgm:spPr/>
    </dgm:pt>
    <dgm:pt modelId="{E82A8BBA-3FE9-4CD9-AFF1-DEB799972BBD}" type="pres">
      <dgm:prSet presAssocID="{2CA3DE98-272B-4F94-84A6-28FC62B81AA5}" presName="accentRepeatNode" presStyleLbl="solidFgAcc1" presStyleIdx="1" presStyleCnt="3"/>
      <dgm:spPr>
        <a:solidFill>
          <a:schemeClr val="bg1"/>
        </a:solidFill>
      </dgm:spPr>
    </dgm:pt>
    <dgm:pt modelId="{EA35E564-0853-4B56-9D12-AA98F70A47AF}" type="pres">
      <dgm:prSet presAssocID="{664BDF50-BA2E-47AE-A97C-53CD3FC05525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5B7C78-ADF4-4918-B7B2-06C4BFB25DDC}" type="pres">
      <dgm:prSet presAssocID="{664BDF50-BA2E-47AE-A97C-53CD3FC05525}" presName="accent_3" presStyleCnt="0"/>
      <dgm:spPr/>
    </dgm:pt>
    <dgm:pt modelId="{09EE7B61-175D-404C-9A85-C791643993F1}" type="pres">
      <dgm:prSet presAssocID="{664BDF50-BA2E-47AE-A97C-53CD3FC05525}" presName="accentRepeatNode" presStyleLbl="solidFgAcc1" presStyleIdx="2" presStyleCnt="3"/>
      <dgm:spPr>
        <a:solidFill>
          <a:schemeClr val="bg1"/>
        </a:solidFill>
      </dgm:spPr>
    </dgm:pt>
  </dgm:ptLst>
  <dgm:cxnLst>
    <dgm:cxn modelId="{D92BF6A5-9CFA-46F2-ABF6-FA1509C4C5E0}" type="presOf" srcId="{BE8B909E-02C0-4F25-84D7-6A9A632D6169}" destId="{15DF835E-0395-42AF-9FEE-1F9191C7B155}" srcOrd="0" destOrd="0" presId="urn:microsoft.com/office/officeart/2008/layout/VerticalCurvedList"/>
    <dgm:cxn modelId="{C2399A01-4F15-4C3E-982C-B488DC739761}" srcId="{BE8B909E-02C0-4F25-84D7-6A9A632D6169}" destId="{646AF833-13D3-4F41-8C54-448956CEB855}" srcOrd="0" destOrd="0" parTransId="{249D00C1-00E7-4194-BB5C-6308977A1BEE}" sibTransId="{984D4266-B068-4B02-8B3E-5B551C523140}"/>
    <dgm:cxn modelId="{26146FA8-8382-4DEB-B7DC-432D23E1D141}" type="presOf" srcId="{664BDF50-BA2E-47AE-A97C-53CD3FC05525}" destId="{EA35E564-0853-4B56-9D12-AA98F70A47AF}" srcOrd="0" destOrd="0" presId="urn:microsoft.com/office/officeart/2008/layout/VerticalCurvedList"/>
    <dgm:cxn modelId="{3171E1F5-F43B-423F-9F72-C57217043927}" srcId="{BE8B909E-02C0-4F25-84D7-6A9A632D6169}" destId="{664BDF50-BA2E-47AE-A97C-53CD3FC05525}" srcOrd="2" destOrd="0" parTransId="{2C11E66F-75A7-4AC7-BAFC-AA2265B7FCD7}" sibTransId="{D8E4FE64-464B-47F3-8B96-06A9DED77705}"/>
    <dgm:cxn modelId="{A922822E-DD5B-4EDE-AE88-FD5734D7F356}" srcId="{BE8B909E-02C0-4F25-84D7-6A9A632D6169}" destId="{2CA3DE98-272B-4F94-84A6-28FC62B81AA5}" srcOrd="1" destOrd="0" parTransId="{6E45E9B0-1B49-4EC2-A4C4-9652D3F330C5}" sibTransId="{58C0FEAA-E647-4AF4-B1E6-F847B40D22E2}"/>
    <dgm:cxn modelId="{E3FDBBB2-5570-4545-9D28-D141CA54F7AB}" type="presOf" srcId="{2CA3DE98-272B-4F94-84A6-28FC62B81AA5}" destId="{CE86F54A-B5D3-4C5F-9A7D-0AC0CDD4DD55}" srcOrd="0" destOrd="0" presId="urn:microsoft.com/office/officeart/2008/layout/VerticalCurvedList"/>
    <dgm:cxn modelId="{6F03D9B7-036E-4577-B927-1B413B1B0803}" type="presOf" srcId="{984D4266-B068-4B02-8B3E-5B551C523140}" destId="{9DDDA095-F35F-476E-8053-9C0D15E602F7}" srcOrd="0" destOrd="0" presId="urn:microsoft.com/office/officeart/2008/layout/VerticalCurvedList"/>
    <dgm:cxn modelId="{19BE83FD-206A-44FE-B52C-BE53AB4EFEF3}" type="presOf" srcId="{646AF833-13D3-4F41-8C54-448956CEB855}" destId="{7924A10C-AB61-44C4-86E5-518226F1B9CC}" srcOrd="0" destOrd="0" presId="urn:microsoft.com/office/officeart/2008/layout/VerticalCurvedList"/>
    <dgm:cxn modelId="{BA93B210-9B88-475E-85D4-9B34D05C247C}" type="presParOf" srcId="{15DF835E-0395-42AF-9FEE-1F9191C7B155}" destId="{4D1A5E6F-3C5F-4FE8-8205-2FD4BBA80532}" srcOrd="0" destOrd="0" presId="urn:microsoft.com/office/officeart/2008/layout/VerticalCurvedList"/>
    <dgm:cxn modelId="{70215900-1B46-4682-AC61-6328CF1859D0}" type="presParOf" srcId="{4D1A5E6F-3C5F-4FE8-8205-2FD4BBA80532}" destId="{15628C4C-C040-4B4D-820F-3B17F9A3874F}" srcOrd="0" destOrd="0" presId="urn:microsoft.com/office/officeart/2008/layout/VerticalCurvedList"/>
    <dgm:cxn modelId="{F823C3CD-29DE-44EF-9BE0-EC467C067ED6}" type="presParOf" srcId="{15628C4C-C040-4B4D-820F-3B17F9A3874F}" destId="{0DF1154C-4BDB-45E2-8578-764272641C5F}" srcOrd="0" destOrd="0" presId="urn:microsoft.com/office/officeart/2008/layout/VerticalCurvedList"/>
    <dgm:cxn modelId="{C21F30D9-61DC-4132-8EC8-9C3E8740502C}" type="presParOf" srcId="{15628C4C-C040-4B4D-820F-3B17F9A3874F}" destId="{9DDDA095-F35F-476E-8053-9C0D15E602F7}" srcOrd="1" destOrd="0" presId="urn:microsoft.com/office/officeart/2008/layout/VerticalCurvedList"/>
    <dgm:cxn modelId="{3708373B-3D0C-4A9D-8B01-A16FCC3923AB}" type="presParOf" srcId="{15628C4C-C040-4B4D-820F-3B17F9A3874F}" destId="{6CB7616D-DD5D-4B9B-A4FE-B1420A3D0D67}" srcOrd="2" destOrd="0" presId="urn:microsoft.com/office/officeart/2008/layout/VerticalCurvedList"/>
    <dgm:cxn modelId="{EC21F93F-4DFF-42BF-AB14-B67AA7C140D0}" type="presParOf" srcId="{15628C4C-C040-4B4D-820F-3B17F9A3874F}" destId="{9399E407-0C27-437D-8CAF-E444F0CD333B}" srcOrd="3" destOrd="0" presId="urn:microsoft.com/office/officeart/2008/layout/VerticalCurvedList"/>
    <dgm:cxn modelId="{99BFBDFC-90DB-43A4-8FDD-E2C26BABCC4F}" type="presParOf" srcId="{4D1A5E6F-3C5F-4FE8-8205-2FD4BBA80532}" destId="{7924A10C-AB61-44C4-86E5-518226F1B9CC}" srcOrd="1" destOrd="0" presId="urn:microsoft.com/office/officeart/2008/layout/VerticalCurvedList"/>
    <dgm:cxn modelId="{66595470-BFB5-492C-90F6-6CFB7FE66685}" type="presParOf" srcId="{4D1A5E6F-3C5F-4FE8-8205-2FD4BBA80532}" destId="{11344915-A3B2-42B8-B1F5-7788061A7273}" srcOrd="2" destOrd="0" presId="urn:microsoft.com/office/officeart/2008/layout/VerticalCurvedList"/>
    <dgm:cxn modelId="{E401EBCC-25DE-42EB-8D71-3B680EEBFB67}" type="presParOf" srcId="{11344915-A3B2-42B8-B1F5-7788061A7273}" destId="{AE908442-0E98-467F-AD6A-8640F2A6AF5E}" srcOrd="0" destOrd="0" presId="urn:microsoft.com/office/officeart/2008/layout/VerticalCurvedList"/>
    <dgm:cxn modelId="{B2963E74-E7AF-4C21-8DD0-720E3569F0D7}" type="presParOf" srcId="{4D1A5E6F-3C5F-4FE8-8205-2FD4BBA80532}" destId="{CE86F54A-B5D3-4C5F-9A7D-0AC0CDD4DD55}" srcOrd="3" destOrd="0" presId="urn:microsoft.com/office/officeart/2008/layout/VerticalCurvedList"/>
    <dgm:cxn modelId="{6483EF03-07A3-4B7E-A6B6-792BE3C140C2}" type="presParOf" srcId="{4D1A5E6F-3C5F-4FE8-8205-2FD4BBA80532}" destId="{D0751901-ABAC-4214-925D-6768E41601EC}" srcOrd="4" destOrd="0" presId="urn:microsoft.com/office/officeart/2008/layout/VerticalCurvedList"/>
    <dgm:cxn modelId="{FF3F012A-F790-4086-98ED-9D7746A17612}" type="presParOf" srcId="{D0751901-ABAC-4214-925D-6768E41601EC}" destId="{E82A8BBA-3FE9-4CD9-AFF1-DEB799972BBD}" srcOrd="0" destOrd="0" presId="urn:microsoft.com/office/officeart/2008/layout/VerticalCurvedList"/>
    <dgm:cxn modelId="{80E1D134-ABCA-4252-BF73-A0C9619A0C7A}" type="presParOf" srcId="{4D1A5E6F-3C5F-4FE8-8205-2FD4BBA80532}" destId="{EA35E564-0853-4B56-9D12-AA98F70A47AF}" srcOrd="5" destOrd="0" presId="urn:microsoft.com/office/officeart/2008/layout/VerticalCurvedList"/>
    <dgm:cxn modelId="{353DA99C-7562-4BAE-961A-1E190C7D7BE9}" type="presParOf" srcId="{4D1A5E6F-3C5F-4FE8-8205-2FD4BBA80532}" destId="{515B7C78-ADF4-4918-B7B2-06C4BFB25DDC}" srcOrd="6" destOrd="0" presId="urn:microsoft.com/office/officeart/2008/layout/VerticalCurvedList"/>
    <dgm:cxn modelId="{D0DE3085-CD20-4C16-A22D-BD74EF21D45F}" type="presParOf" srcId="{515B7C78-ADF4-4918-B7B2-06C4BFB25DDC}" destId="{09EE7B61-175D-404C-9A85-C791643993F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E8B909E-02C0-4F25-84D7-6A9A632D6169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646AF833-13D3-4F41-8C54-448956CEB855}">
      <dgm:prSet phldrT="[Текст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ru-RU" sz="2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Прерывание беременности у девочек до 14 лет</a:t>
          </a:r>
          <a:endParaRPr lang="ru-RU" sz="2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9D00C1-00E7-4194-BB5C-6308977A1BEE}" type="parTrans" cxnId="{C2399A01-4F15-4C3E-982C-B488DC739761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84D4266-B068-4B02-8B3E-5B551C523140}" type="sibTrans" cxnId="{C2399A01-4F15-4C3E-982C-B488DC739761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CA3DE98-272B-4F94-84A6-28FC62B81AA5}">
      <dgm:prSet phldrT="[Текст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ru-RU" sz="2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Сведение о умерших от прерывания беременности (O02 - O06) указанных в 3000 таблице</a:t>
          </a:r>
          <a:endParaRPr lang="ru-RU" sz="2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45E9B0-1B49-4EC2-A4C4-9652D3F330C5}" type="parTrans" cxnId="{A922822E-DD5B-4EDE-AE88-FD5734D7F356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8C0FEAA-E647-4AF4-B1E6-F847B40D22E2}" type="sibTrans" cxnId="{A922822E-DD5B-4EDE-AE88-FD5734D7F356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64BDF50-BA2E-47AE-A97C-53CD3FC05525}">
      <dgm:prSet phldrT="[Текст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ru-RU" sz="2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Если разница в данных более 10% в сравнении с прошлым годом</a:t>
          </a:r>
          <a:endParaRPr lang="ru-RU" sz="2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11E66F-75A7-4AC7-BAFC-AA2265B7FCD7}" type="parTrans" cxnId="{3171E1F5-F43B-423F-9F72-C57217043927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8E4FE64-464B-47F3-8B96-06A9DED77705}" type="sibTrans" cxnId="{3171E1F5-F43B-423F-9F72-C57217043927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6C226B1-6B5D-4D5E-9A36-5EC8A39C60C7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ru-RU" sz="2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Если разница в данных с формой 61</a:t>
          </a:r>
          <a:endParaRPr lang="ru-RU" sz="2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C9B55C-E327-48F8-8FE6-77DB0A45F8B1}" type="parTrans" cxnId="{DFC9E376-4ACC-4EA5-A3DE-010A3BB931FE}">
      <dgm:prSet/>
      <dgm:spPr/>
      <dgm:t>
        <a:bodyPr/>
        <a:lstStyle/>
        <a:p>
          <a:endParaRPr lang="ru-RU"/>
        </a:p>
      </dgm:t>
    </dgm:pt>
    <dgm:pt modelId="{45643868-E8D4-49E1-A612-85F4026A8698}" type="sibTrans" cxnId="{DFC9E376-4ACC-4EA5-A3DE-010A3BB931FE}">
      <dgm:prSet/>
      <dgm:spPr/>
      <dgm:t>
        <a:bodyPr/>
        <a:lstStyle/>
        <a:p>
          <a:endParaRPr lang="ru-RU"/>
        </a:p>
      </dgm:t>
    </dgm:pt>
    <dgm:pt modelId="{15DF835E-0395-42AF-9FEE-1F9191C7B155}" type="pres">
      <dgm:prSet presAssocID="{BE8B909E-02C0-4F25-84D7-6A9A632D6169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4D1A5E6F-3C5F-4FE8-8205-2FD4BBA80532}" type="pres">
      <dgm:prSet presAssocID="{BE8B909E-02C0-4F25-84D7-6A9A632D6169}" presName="Name1" presStyleCnt="0"/>
      <dgm:spPr/>
    </dgm:pt>
    <dgm:pt modelId="{15628C4C-C040-4B4D-820F-3B17F9A3874F}" type="pres">
      <dgm:prSet presAssocID="{BE8B909E-02C0-4F25-84D7-6A9A632D6169}" presName="cycle" presStyleCnt="0"/>
      <dgm:spPr/>
    </dgm:pt>
    <dgm:pt modelId="{0DF1154C-4BDB-45E2-8578-764272641C5F}" type="pres">
      <dgm:prSet presAssocID="{BE8B909E-02C0-4F25-84D7-6A9A632D6169}" presName="srcNode" presStyleLbl="node1" presStyleIdx="0" presStyleCnt="4"/>
      <dgm:spPr/>
    </dgm:pt>
    <dgm:pt modelId="{9DDDA095-F35F-476E-8053-9C0D15E602F7}" type="pres">
      <dgm:prSet presAssocID="{BE8B909E-02C0-4F25-84D7-6A9A632D6169}" presName="conn" presStyleLbl="parChTrans1D2" presStyleIdx="0" presStyleCnt="1"/>
      <dgm:spPr/>
      <dgm:t>
        <a:bodyPr/>
        <a:lstStyle/>
        <a:p>
          <a:endParaRPr lang="ru-RU"/>
        </a:p>
      </dgm:t>
    </dgm:pt>
    <dgm:pt modelId="{6CB7616D-DD5D-4B9B-A4FE-B1420A3D0D67}" type="pres">
      <dgm:prSet presAssocID="{BE8B909E-02C0-4F25-84D7-6A9A632D6169}" presName="extraNode" presStyleLbl="node1" presStyleIdx="0" presStyleCnt="4"/>
      <dgm:spPr/>
    </dgm:pt>
    <dgm:pt modelId="{9399E407-0C27-437D-8CAF-E444F0CD333B}" type="pres">
      <dgm:prSet presAssocID="{BE8B909E-02C0-4F25-84D7-6A9A632D6169}" presName="dstNode" presStyleLbl="node1" presStyleIdx="0" presStyleCnt="4"/>
      <dgm:spPr/>
    </dgm:pt>
    <dgm:pt modelId="{7924A10C-AB61-44C4-86E5-518226F1B9CC}" type="pres">
      <dgm:prSet presAssocID="{646AF833-13D3-4F41-8C54-448956CEB855}" presName="text_1" presStyleLbl="node1" presStyleIdx="0" presStyleCnt="4" custLinFactNeighborX="372" custLinFactNeighborY="-61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344915-A3B2-42B8-B1F5-7788061A7273}" type="pres">
      <dgm:prSet presAssocID="{646AF833-13D3-4F41-8C54-448956CEB855}" presName="accent_1" presStyleCnt="0"/>
      <dgm:spPr/>
    </dgm:pt>
    <dgm:pt modelId="{AE908442-0E98-467F-AD6A-8640F2A6AF5E}" type="pres">
      <dgm:prSet presAssocID="{646AF833-13D3-4F41-8C54-448956CEB855}" presName="accentRepeatNode" presStyleLbl="solidFgAcc1" presStyleIdx="0" presStyleCnt="4"/>
      <dgm:spPr/>
    </dgm:pt>
    <dgm:pt modelId="{CE86F54A-B5D3-4C5F-9A7D-0AC0CDD4DD55}" type="pres">
      <dgm:prSet presAssocID="{2CA3DE98-272B-4F94-84A6-28FC62B81AA5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751901-ABAC-4214-925D-6768E41601EC}" type="pres">
      <dgm:prSet presAssocID="{2CA3DE98-272B-4F94-84A6-28FC62B81AA5}" presName="accent_2" presStyleCnt="0"/>
      <dgm:spPr/>
    </dgm:pt>
    <dgm:pt modelId="{E82A8BBA-3FE9-4CD9-AFF1-DEB799972BBD}" type="pres">
      <dgm:prSet presAssocID="{2CA3DE98-272B-4F94-84A6-28FC62B81AA5}" presName="accentRepeatNode" presStyleLbl="solidFgAcc1" presStyleIdx="1" presStyleCnt="4"/>
      <dgm:spPr/>
    </dgm:pt>
    <dgm:pt modelId="{EA35E564-0853-4B56-9D12-AA98F70A47AF}" type="pres">
      <dgm:prSet presAssocID="{664BDF50-BA2E-47AE-A97C-53CD3FC05525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5B7C78-ADF4-4918-B7B2-06C4BFB25DDC}" type="pres">
      <dgm:prSet presAssocID="{664BDF50-BA2E-47AE-A97C-53CD3FC05525}" presName="accent_3" presStyleCnt="0"/>
      <dgm:spPr/>
    </dgm:pt>
    <dgm:pt modelId="{09EE7B61-175D-404C-9A85-C791643993F1}" type="pres">
      <dgm:prSet presAssocID="{664BDF50-BA2E-47AE-A97C-53CD3FC05525}" presName="accentRepeatNode" presStyleLbl="solidFgAcc1" presStyleIdx="2" presStyleCnt="4"/>
      <dgm:spPr/>
    </dgm:pt>
    <dgm:pt modelId="{13468D7B-A356-4B27-BB79-1607A90B3B8D}" type="pres">
      <dgm:prSet presAssocID="{C6C226B1-6B5D-4D5E-9A36-5EC8A39C60C7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0A5B11-5A12-447C-9457-1D8AE19C94C7}" type="pres">
      <dgm:prSet presAssocID="{C6C226B1-6B5D-4D5E-9A36-5EC8A39C60C7}" presName="accent_4" presStyleCnt="0"/>
      <dgm:spPr/>
    </dgm:pt>
    <dgm:pt modelId="{4A73CC6C-74A0-401E-8728-9B2AE52FFB30}" type="pres">
      <dgm:prSet presAssocID="{C6C226B1-6B5D-4D5E-9A36-5EC8A39C60C7}" presName="accentRepeatNode" presStyleLbl="solidFgAcc1" presStyleIdx="3" presStyleCnt="4"/>
      <dgm:spPr/>
    </dgm:pt>
  </dgm:ptLst>
  <dgm:cxnLst>
    <dgm:cxn modelId="{E512567F-C188-4E48-B485-C6B31A8B391E}" type="presOf" srcId="{C6C226B1-6B5D-4D5E-9A36-5EC8A39C60C7}" destId="{13468D7B-A356-4B27-BB79-1607A90B3B8D}" srcOrd="0" destOrd="0" presId="urn:microsoft.com/office/officeart/2008/layout/VerticalCurvedList"/>
    <dgm:cxn modelId="{C2399A01-4F15-4C3E-982C-B488DC739761}" srcId="{BE8B909E-02C0-4F25-84D7-6A9A632D6169}" destId="{646AF833-13D3-4F41-8C54-448956CEB855}" srcOrd="0" destOrd="0" parTransId="{249D00C1-00E7-4194-BB5C-6308977A1BEE}" sibTransId="{984D4266-B068-4B02-8B3E-5B551C523140}"/>
    <dgm:cxn modelId="{C70FECCC-102B-48E9-9651-DFAC9C5BA55D}" type="presOf" srcId="{646AF833-13D3-4F41-8C54-448956CEB855}" destId="{7924A10C-AB61-44C4-86E5-518226F1B9CC}" srcOrd="0" destOrd="0" presId="urn:microsoft.com/office/officeart/2008/layout/VerticalCurvedList"/>
    <dgm:cxn modelId="{2F9DC9F3-5E75-4EB5-A5ED-EDAD1A6673F9}" type="presOf" srcId="{664BDF50-BA2E-47AE-A97C-53CD3FC05525}" destId="{EA35E564-0853-4B56-9D12-AA98F70A47AF}" srcOrd="0" destOrd="0" presId="urn:microsoft.com/office/officeart/2008/layout/VerticalCurvedList"/>
    <dgm:cxn modelId="{6C9A0233-95A1-45C7-86BB-CD1B31680A4D}" type="presOf" srcId="{984D4266-B068-4B02-8B3E-5B551C523140}" destId="{9DDDA095-F35F-476E-8053-9C0D15E602F7}" srcOrd="0" destOrd="0" presId="urn:microsoft.com/office/officeart/2008/layout/VerticalCurvedList"/>
    <dgm:cxn modelId="{DFC9E376-4ACC-4EA5-A3DE-010A3BB931FE}" srcId="{BE8B909E-02C0-4F25-84D7-6A9A632D6169}" destId="{C6C226B1-6B5D-4D5E-9A36-5EC8A39C60C7}" srcOrd="3" destOrd="0" parTransId="{21C9B55C-E327-48F8-8FE6-77DB0A45F8B1}" sibTransId="{45643868-E8D4-49E1-A612-85F4026A8698}"/>
    <dgm:cxn modelId="{F1DAAC5C-A404-4C6D-8F5B-12E5DEBBF087}" type="presOf" srcId="{BE8B909E-02C0-4F25-84D7-6A9A632D6169}" destId="{15DF835E-0395-42AF-9FEE-1F9191C7B155}" srcOrd="0" destOrd="0" presId="urn:microsoft.com/office/officeart/2008/layout/VerticalCurvedList"/>
    <dgm:cxn modelId="{6664983A-24EF-4F94-90D1-400C8D4F9598}" type="presOf" srcId="{2CA3DE98-272B-4F94-84A6-28FC62B81AA5}" destId="{CE86F54A-B5D3-4C5F-9A7D-0AC0CDD4DD55}" srcOrd="0" destOrd="0" presId="urn:microsoft.com/office/officeart/2008/layout/VerticalCurvedList"/>
    <dgm:cxn modelId="{3171E1F5-F43B-423F-9F72-C57217043927}" srcId="{BE8B909E-02C0-4F25-84D7-6A9A632D6169}" destId="{664BDF50-BA2E-47AE-A97C-53CD3FC05525}" srcOrd="2" destOrd="0" parTransId="{2C11E66F-75A7-4AC7-BAFC-AA2265B7FCD7}" sibTransId="{D8E4FE64-464B-47F3-8B96-06A9DED77705}"/>
    <dgm:cxn modelId="{A922822E-DD5B-4EDE-AE88-FD5734D7F356}" srcId="{BE8B909E-02C0-4F25-84D7-6A9A632D6169}" destId="{2CA3DE98-272B-4F94-84A6-28FC62B81AA5}" srcOrd="1" destOrd="0" parTransId="{6E45E9B0-1B49-4EC2-A4C4-9652D3F330C5}" sibTransId="{58C0FEAA-E647-4AF4-B1E6-F847B40D22E2}"/>
    <dgm:cxn modelId="{92EA282C-22FD-42DC-8DA2-ACB4B7410AAF}" type="presParOf" srcId="{15DF835E-0395-42AF-9FEE-1F9191C7B155}" destId="{4D1A5E6F-3C5F-4FE8-8205-2FD4BBA80532}" srcOrd="0" destOrd="0" presId="urn:microsoft.com/office/officeart/2008/layout/VerticalCurvedList"/>
    <dgm:cxn modelId="{896D777B-F6BE-4BE7-AB0A-7A3D9741D223}" type="presParOf" srcId="{4D1A5E6F-3C5F-4FE8-8205-2FD4BBA80532}" destId="{15628C4C-C040-4B4D-820F-3B17F9A3874F}" srcOrd="0" destOrd="0" presId="urn:microsoft.com/office/officeart/2008/layout/VerticalCurvedList"/>
    <dgm:cxn modelId="{1D3496D5-894A-4162-B95A-765811A1BAAC}" type="presParOf" srcId="{15628C4C-C040-4B4D-820F-3B17F9A3874F}" destId="{0DF1154C-4BDB-45E2-8578-764272641C5F}" srcOrd="0" destOrd="0" presId="urn:microsoft.com/office/officeart/2008/layout/VerticalCurvedList"/>
    <dgm:cxn modelId="{B03FC792-C72C-4959-A8A4-4887D3B5D311}" type="presParOf" srcId="{15628C4C-C040-4B4D-820F-3B17F9A3874F}" destId="{9DDDA095-F35F-476E-8053-9C0D15E602F7}" srcOrd="1" destOrd="0" presId="urn:microsoft.com/office/officeart/2008/layout/VerticalCurvedList"/>
    <dgm:cxn modelId="{ECE56E9B-8574-471A-87BF-D7E478B9820D}" type="presParOf" srcId="{15628C4C-C040-4B4D-820F-3B17F9A3874F}" destId="{6CB7616D-DD5D-4B9B-A4FE-B1420A3D0D67}" srcOrd="2" destOrd="0" presId="urn:microsoft.com/office/officeart/2008/layout/VerticalCurvedList"/>
    <dgm:cxn modelId="{AC80246D-B82C-4B53-99BC-E51057EE9FAE}" type="presParOf" srcId="{15628C4C-C040-4B4D-820F-3B17F9A3874F}" destId="{9399E407-0C27-437D-8CAF-E444F0CD333B}" srcOrd="3" destOrd="0" presId="urn:microsoft.com/office/officeart/2008/layout/VerticalCurvedList"/>
    <dgm:cxn modelId="{44B52534-0FA8-483A-8026-BF2C9D9D2FF8}" type="presParOf" srcId="{4D1A5E6F-3C5F-4FE8-8205-2FD4BBA80532}" destId="{7924A10C-AB61-44C4-86E5-518226F1B9CC}" srcOrd="1" destOrd="0" presId="urn:microsoft.com/office/officeart/2008/layout/VerticalCurvedList"/>
    <dgm:cxn modelId="{41129C53-C125-433A-9FCE-EDFE8C122AB8}" type="presParOf" srcId="{4D1A5E6F-3C5F-4FE8-8205-2FD4BBA80532}" destId="{11344915-A3B2-42B8-B1F5-7788061A7273}" srcOrd="2" destOrd="0" presId="urn:microsoft.com/office/officeart/2008/layout/VerticalCurvedList"/>
    <dgm:cxn modelId="{BA56A690-F8E8-440C-B4AF-81D9278F3017}" type="presParOf" srcId="{11344915-A3B2-42B8-B1F5-7788061A7273}" destId="{AE908442-0E98-467F-AD6A-8640F2A6AF5E}" srcOrd="0" destOrd="0" presId="urn:microsoft.com/office/officeart/2008/layout/VerticalCurvedList"/>
    <dgm:cxn modelId="{77FAF82F-254A-4A8C-8EDF-861FF8438E6C}" type="presParOf" srcId="{4D1A5E6F-3C5F-4FE8-8205-2FD4BBA80532}" destId="{CE86F54A-B5D3-4C5F-9A7D-0AC0CDD4DD55}" srcOrd="3" destOrd="0" presId="urn:microsoft.com/office/officeart/2008/layout/VerticalCurvedList"/>
    <dgm:cxn modelId="{4822E9BC-7C41-45F9-8616-674BB88A1970}" type="presParOf" srcId="{4D1A5E6F-3C5F-4FE8-8205-2FD4BBA80532}" destId="{D0751901-ABAC-4214-925D-6768E41601EC}" srcOrd="4" destOrd="0" presId="urn:microsoft.com/office/officeart/2008/layout/VerticalCurvedList"/>
    <dgm:cxn modelId="{3EC4A795-FDE6-46F0-A21E-8E1C1E0E5187}" type="presParOf" srcId="{D0751901-ABAC-4214-925D-6768E41601EC}" destId="{E82A8BBA-3FE9-4CD9-AFF1-DEB799972BBD}" srcOrd="0" destOrd="0" presId="urn:microsoft.com/office/officeart/2008/layout/VerticalCurvedList"/>
    <dgm:cxn modelId="{8E4F3815-C340-4F1A-AC05-88A6D3360407}" type="presParOf" srcId="{4D1A5E6F-3C5F-4FE8-8205-2FD4BBA80532}" destId="{EA35E564-0853-4B56-9D12-AA98F70A47AF}" srcOrd="5" destOrd="0" presId="urn:microsoft.com/office/officeart/2008/layout/VerticalCurvedList"/>
    <dgm:cxn modelId="{65653629-0CE7-4CEF-81D2-21BD658B2165}" type="presParOf" srcId="{4D1A5E6F-3C5F-4FE8-8205-2FD4BBA80532}" destId="{515B7C78-ADF4-4918-B7B2-06C4BFB25DDC}" srcOrd="6" destOrd="0" presId="urn:microsoft.com/office/officeart/2008/layout/VerticalCurvedList"/>
    <dgm:cxn modelId="{3193F691-C475-4101-906D-057646297982}" type="presParOf" srcId="{515B7C78-ADF4-4918-B7B2-06C4BFB25DDC}" destId="{09EE7B61-175D-404C-9A85-C791643993F1}" srcOrd="0" destOrd="0" presId="urn:microsoft.com/office/officeart/2008/layout/VerticalCurvedList"/>
    <dgm:cxn modelId="{BE8F01C2-DA6F-4A13-82AC-B86CBA244368}" type="presParOf" srcId="{4D1A5E6F-3C5F-4FE8-8205-2FD4BBA80532}" destId="{13468D7B-A356-4B27-BB79-1607A90B3B8D}" srcOrd="7" destOrd="0" presId="urn:microsoft.com/office/officeart/2008/layout/VerticalCurvedList"/>
    <dgm:cxn modelId="{D66FEFE9-0966-4D32-B812-E15DCE4783E2}" type="presParOf" srcId="{4D1A5E6F-3C5F-4FE8-8205-2FD4BBA80532}" destId="{7F0A5B11-5A12-447C-9457-1D8AE19C94C7}" srcOrd="8" destOrd="0" presId="urn:microsoft.com/office/officeart/2008/layout/VerticalCurvedList"/>
    <dgm:cxn modelId="{D48F4DCF-E3FF-49BF-B9A4-460B420024FD}" type="presParOf" srcId="{7F0A5B11-5A12-447C-9457-1D8AE19C94C7}" destId="{4A73CC6C-74A0-401E-8728-9B2AE52FFB3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E8B909E-02C0-4F25-84D7-6A9A632D6169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646AF833-13D3-4F41-8C54-448956CEB855}">
      <dgm:prSet phldrT="[Текст]" custT="1"/>
      <dgm:spPr/>
      <dgm:t>
        <a:bodyPr/>
        <a:lstStyle/>
        <a:p>
          <a:r>
            <a:rPr lang="ru-RU" sz="24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Прерывание беременности у девочек до 14 лет</a:t>
          </a:r>
          <a:endParaRPr lang="ru-RU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9D00C1-00E7-4194-BB5C-6308977A1BEE}" type="parTrans" cxnId="{C2399A01-4F15-4C3E-982C-B488DC739761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84D4266-B068-4B02-8B3E-5B551C523140}" type="sibTrans" cxnId="{C2399A01-4F15-4C3E-982C-B488DC739761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CA3DE98-272B-4F94-84A6-28FC62B81AA5}">
      <dgm:prSet phldrT="[Текст]" custT="1"/>
      <dgm:spPr/>
      <dgm:t>
        <a:bodyPr/>
        <a:lstStyle/>
        <a:p>
          <a:r>
            <a: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Маршрутизация</a:t>
          </a:r>
          <a:endParaRPr lang="ru-RU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E45E9B0-1B49-4EC2-A4C4-9652D3F330C5}" type="parTrans" cxnId="{A922822E-DD5B-4EDE-AE88-FD5734D7F356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8C0FEAA-E647-4AF4-B1E6-F847B40D22E2}" type="sibTrans" cxnId="{A922822E-DD5B-4EDE-AE88-FD5734D7F356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64BDF50-BA2E-47AE-A97C-53CD3FC05525}">
      <dgm:prSet phldrT="[Текст]" custT="1"/>
      <dgm:spPr/>
      <dgm:t>
        <a:bodyPr/>
        <a:lstStyle/>
        <a:p>
          <a:r>
            <a: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Антенатальное наблюдение</a:t>
          </a:r>
          <a:endParaRPr lang="ru-RU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C11E66F-75A7-4AC7-BAFC-AA2265B7FCD7}" type="parTrans" cxnId="{3171E1F5-F43B-423F-9F72-C57217043927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8E4FE64-464B-47F3-8B96-06A9DED77705}" type="sibTrans" cxnId="{3171E1F5-F43B-423F-9F72-C57217043927}">
      <dgm:prSet/>
      <dgm:spPr/>
      <dgm:t>
        <a:bodyPr/>
        <a:lstStyle/>
        <a:p>
          <a:endParaRPr lang="ru-RU" sz="2000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5DF835E-0395-42AF-9FEE-1F9191C7B155}" type="pres">
      <dgm:prSet presAssocID="{BE8B909E-02C0-4F25-84D7-6A9A632D6169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4D1A5E6F-3C5F-4FE8-8205-2FD4BBA80532}" type="pres">
      <dgm:prSet presAssocID="{BE8B909E-02C0-4F25-84D7-6A9A632D6169}" presName="Name1" presStyleCnt="0"/>
      <dgm:spPr/>
    </dgm:pt>
    <dgm:pt modelId="{15628C4C-C040-4B4D-820F-3B17F9A3874F}" type="pres">
      <dgm:prSet presAssocID="{BE8B909E-02C0-4F25-84D7-6A9A632D6169}" presName="cycle" presStyleCnt="0"/>
      <dgm:spPr/>
    </dgm:pt>
    <dgm:pt modelId="{0DF1154C-4BDB-45E2-8578-764272641C5F}" type="pres">
      <dgm:prSet presAssocID="{BE8B909E-02C0-4F25-84D7-6A9A632D6169}" presName="srcNode" presStyleLbl="node1" presStyleIdx="0" presStyleCnt="3"/>
      <dgm:spPr/>
    </dgm:pt>
    <dgm:pt modelId="{9DDDA095-F35F-476E-8053-9C0D15E602F7}" type="pres">
      <dgm:prSet presAssocID="{BE8B909E-02C0-4F25-84D7-6A9A632D6169}" presName="conn" presStyleLbl="parChTrans1D2" presStyleIdx="0" presStyleCnt="1"/>
      <dgm:spPr/>
      <dgm:t>
        <a:bodyPr/>
        <a:lstStyle/>
        <a:p>
          <a:endParaRPr lang="ru-RU"/>
        </a:p>
      </dgm:t>
    </dgm:pt>
    <dgm:pt modelId="{6CB7616D-DD5D-4B9B-A4FE-B1420A3D0D67}" type="pres">
      <dgm:prSet presAssocID="{BE8B909E-02C0-4F25-84D7-6A9A632D6169}" presName="extraNode" presStyleLbl="node1" presStyleIdx="0" presStyleCnt="3"/>
      <dgm:spPr/>
    </dgm:pt>
    <dgm:pt modelId="{9399E407-0C27-437D-8CAF-E444F0CD333B}" type="pres">
      <dgm:prSet presAssocID="{BE8B909E-02C0-4F25-84D7-6A9A632D6169}" presName="dstNode" presStyleLbl="node1" presStyleIdx="0" presStyleCnt="3"/>
      <dgm:spPr/>
    </dgm:pt>
    <dgm:pt modelId="{7924A10C-AB61-44C4-86E5-518226F1B9CC}" type="pres">
      <dgm:prSet presAssocID="{646AF833-13D3-4F41-8C54-448956CEB855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344915-A3B2-42B8-B1F5-7788061A7273}" type="pres">
      <dgm:prSet presAssocID="{646AF833-13D3-4F41-8C54-448956CEB855}" presName="accent_1" presStyleCnt="0"/>
      <dgm:spPr/>
    </dgm:pt>
    <dgm:pt modelId="{AE908442-0E98-467F-AD6A-8640F2A6AF5E}" type="pres">
      <dgm:prSet presAssocID="{646AF833-13D3-4F41-8C54-448956CEB855}" presName="accentRepeatNode" presStyleLbl="solidFgAcc1" presStyleIdx="0" presStyleCnt="3"/>
      <dgm:spPr/>
    </dgm:pt>
    <dgm:pt modelId="{CE86F54A-B5D3-4C5F-9A7D-0AC0CDD4DD55}" type="pres">
      <dgm:prSet presAssocID="{2CA3DE98-272B-4F94-84A6-28FC62B81AA5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751901-ABAC-4214-925D-6768E41601EC}" type="pres">
      <dgm:prSet presAssocID="{2CA3DE98-272B-4F94-84A6-28FC62B81AA5}" presName="accent_2" presStyleCnt="0"/>
      <dgm:spPr/>
    </dgm:pt>
    <dgm:pt modelId="{E82A8BBA-3FE9-4CD9-AFF1-DEB799972BBD}" type="pres">
      <dgm:prSet presAssocID="{2CA3DE98-272B-4F94-84A6-28FC62B81AA5}" presName="accentRepeatNode" presStyleLbl="solidFgAcc1" presStyleIdx="1" presStyleCnt="3"/>
      <dgm:spPr/>
    </dgm:pt>
    <dgm:pt modelId="{EA35E564-0853-4B56-9D12-AA98F70A47AF}" type="pres">
      <dgm:prSet presAssocID="{664BDF50-BA2E-47AE-A97C-53CD3FC05525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5B7C78-ADF4-4918-B7B2-06C4BFB25DDC}" type="pres">
      <dgm:prSet presAssocID="{664BDF50-BA2E-47AE-A97C-53CD3FC05525}" presName="accent_3" presStyleCnt="0"/>
      <dgm:spPr/>
    </dgm:pt>
    <dgm:pt modelId="{09EE7B61-175D-404C-9A85-C791643993F1}" type="pres">
      <dgm:prSet presAssocID="{664BDF50-BA2E-47AE-A97C-53CD3FC05525}" presName="accentRepeatNode" presStyleLbl="solidFgAcc1" presStyleIdx="2" presStyleCnt="3"/>
      <dgm:spPr/>
    </dgm:pt>
  </dgm:ptLst>
  <dgm:cxnLst>
    <dgm:cxn modelId="{A922822E-DD5B-4EDE-AE88-FD5734D7F356}" srcId="{BE8B909E-02C0-4F25-84D7-6A9A632D6169}" destId="{2CA3DE98-272B-4F94-84A6-28FC62B81AA5}" srcOrd="1" destOrd="0" parTransId="{6E45E9B0-1B49-4EC2-A4C4-9652D3F330C5}" sibTransId="{58C0FEAA-E647-4AF4-B1E6-F847B40D22E2}"/>
    <dgm:cxn modelId="{F4B4D978-7745-493E-9085-5792CCB0110F}" type="presOf" srcId="{664BDF50-BA2E-47AE-A97C-53CD3FC05525}" destId="{EA35E564-0853-4B56-9D12-AA98F70A47AF}" srcOrd="0" destOrd="0" presId="urn:microsoft.com/office/officeart/2008/layout/VerticalCurvedList"/>
    <dgm:cxn modelId="{D43AD9F7-A968-4A70-868C-2A8DB790F0E0}" type="presOf" srcId="{646AF833-13D3-4F41-8C54-448956CEB855}" destId="{7924A10C-AB61-44C4-86E5-518226F1B9CC}" srcOrd="0" destOrd="0" presId="urn:microsoft.com/office/officeart/2008/layout/VerticalCurvedList"/>
    <dgm:cxn modelId="{C2399A01-4F15-4C3E-982C-B488DC739761}" srcId="{BE8B909E-02C0-4F25-84D7-6A9A632D6169}" destId="{646AF833-13D3-4F41-8C54-448956CEB855}" srcOrd="0" destOrd="0" parTransId="{249D00C1-00E7-4194-BB5C-6308977A1BEE}" sibTransId="{984D4266-B068-4B02-8B3E-5B551C523140}"/>
    <dgm:cxn modelId="{F0EDA67F-4641-4597-A66A-F1BB2E726853}" type="presOf" srcId="{984D4266-B068-4B02-8B3E-5B551C523140}" destId="{9DDDA095-F35F-476E-8053-9C0D15E602F7}" srcOrd="0" destOrd="0" presId="urn:microsoft.com/office/officeart/2008/layout/VerticalCurvedList"/>
    <dgm:cxn modelId="{EB504878-8C1E-49AC-B782-A8F60A3D492A}" type="presOf" srcId="{2CA3DE98-272B-4F94-84A6-28FC62B81AA5}" destId="{CE86F54A-B5D3-4C5F-9A7D-0AC0CDD4DD55}" srcOrd="0" destOrd="0" presId="urn:microsoft.com/office/officeart/2008/layout/VerticalCurvedList"/>
    <dgm:cxn modelId="{C908946E-6DF9-40B2-9BB8-62CD53630767}" type="presOf" srcId="{BE8B909E-02C0-4F25-84D7-6A9A632D6169}" destId="{15DF835E-0395-42AF-9FEE-1F9191C7B155}" srcOrd="0" destOrd="0" presId="urn:microsoft.com/office/officeart/2008/layout/VerticalCurvedList"/>
    <dgm:cxn modelId="{3171E1F5-F43B-423F-9F72-C57217043927}" srcId="{BE8B909E-02C0-4F25-84D7-6A9A632D6169}" destId="{664BDF50-BA2E-47AE-A97C-53CD3FC05525}" srcOrd="2" destOrd="0" parTransId="{2C11E66F-75A7-4AC7-BAFC-AA2265B7FCD7}" sibTransId="{D8E4FE64-464B-47F3-8B96-06A9DED77705}"/>
    <dgm:cxn modelId="{DAA73313-B835-4A6B-A4BD-09733104F258}" type="presParOf" srcId="{15DF835E-0395-42AF-9FEE-1F9191C7B155}" destId="{4D1A5E6F-3C5F-4FE8-8205-2FD4BBA80532}" srcOrd="0" destOrd="0" presId="urn:microsoft.com/office/officeart/2008/layout/VerticalCurvedList"/>
    <dgm:cxn modelId="{F4727AD2-77FE-495C-896D-C1DDD9CBF205}" type="presParOf" srcId="{4D1A5E6F-3C5F-4FE8-8205-2FD4BBA80532}" destId="{15628C4C-C040-4B4D-820F-3B17F9A3874F}" srcOrd="0" destOrd="0" presId="urn:microsoft.com/office/officeart/2008/layout/VerticalCurvedList"/>
    <dgm:cxn modelId="{02E7CC6E-5CBE-4BB9-8A90-4FC10564C68E}" type="presParOf" srcId="{15628C4C-C040-4B4D-820F-3B17F9A3874F}" destId="{0DF1154C-4BDB-45E2-8578-764272641C5F}" srcOrd="0" destOrd="0" presId="urn:microsoft.com/office/officeart/2008/layout/VerticalCurvedList"/>
    <dgm:cxn modelId="{BA1963B9-4E60-4F0E-8398-39287A895C80}" type="presParOf" srcId="{15628C4C-C040-4B4D-820F-3B17F9A3874F}" destId="{9DDDA095-F35F-476E-8053-9C0D15E602F7}" srcOrd="1" destOrd="0" presId="urn:microsoft.com/office/officeart/2008/layout/VerticalCurvedList"/>
    <dgm:cxn modelId="{FFEF5874-9682-49CF-98D0-C75111A5A5F0}" type="presParOf" srcId="{15628C4C-C040-4B4D-820F-3B17F9A3874F}" destId="{6CB7616D-DD5D-4B9B-A4FE-B1420A3D0D67}" srcOrd="2" destOrd="0" presId="urn:microsoft.com/office/officeart/2008/layout/VerticalCurvedList"/>
    <dgm:cxn modelId="{CCF19CD7-328F-40CF-9736-B456985F6A8F}" type="presParOf" srcId="{15628C4C-C040-4B4D-820F-3B17F9A3874F}" destId="{9399E407-0C27-437D-8CAF-E444F0CD333B}" srcOrd="3" destOrd="0" presId="urn:microsoft.com/office/officeart/2008/layout/VerticalCurvedList"/>
    <dgm:cxn modelId="{94C03946-EE4D-4402-9CE0-799954E011DF}" type="presParOf" srcId="{4D1A5E6F-3C5F-4FE8-8205-2FD4BBA80532}" destId="{7924A10C-AB61-44C4-86E5-518226F1B9CC}" srcOrd="1" destOrd="0" presId="urn:microsoft.com/office/officeart/2008/layout/VerticalCurvedList"/>
    <dgm:cxn modelId="{B4FF9DEC-7D28-4115-B572-E6CB3EC7A801}" type="presParOf" srcId="{4D1A5E6F-3C5F-4FE8-8205-2FD4BBA80532}" destId="{11344915-A3B2-42B8-B1F5-7788061A7273}" srcOrd="2" destOrd="0" presId="urn:microsoft.com/office/officeart/2008/layout/VerticalCurvedList"/>
    <dgm:cxn modelId="{0153415F-F338-4EC2-94B2-D0418916F29C}" type="presParOf" srcId="{11344915-A3B2-42B8-B1F5-7788061A7273}" destId="{AE908442-0E98-467F-AD6A-8640F2A6AF5E}" srcOrd="0" destOrd="0" presId="urn:microsoft.com/office/officeart/2008/layout/VerticalCurvedList"/>
    <dgm:cxn modelId="{CE6512D5-96E5-4860-B8C0-82554149760F}" type="presParOf" srcId="{4D1A5E6F-3C5F-4FE8-8205-2FD4BBA80532}" destId="{CE86F54A-B5D3-4C5F-9A7D-0AC0CDD4DD55}" srcOrd="3" destOrd="0" presId="urn:microsoft.com/office/officeart/2008/layout/VerticalCurvedList"/>
    <dgm:cxn modelId="{CE5CD446-7663-4EC7-94E4-540F8CACEFF3}" type="presParOf" srcId="{4D1A5E6F-3C5F-4FE8-8205-2FD4BBA80532}" destId="{D0751901-ABAC-4214-925D-6768E41601EC}" srcOrd="4" destOrd="0" presId="urn:microsoft.com/office/officeart/2008/layout/VerticalCurvedList"/>
    <dgm:cxn modelId="{58D5DB20-E516-443D-8CF0-F5B3286D8E81}" type="presParOf" srcId="{D0751901-ABAC-4214-925D-6768E41601EC}" destId="{E82A8BBA-3FE9-4CD9-AFF1-DEB799972BBD}" srcOrd="0" destOrd="0" presId="urn:microsoft.com/office/officeart/2008/layout/VerticalCurvedList"/>
    <dgm:cxn modelId="{A9573D49-7A98-4237-A864-DA99AA0B2C49}" type="presParOf" srcId="{4D1A5E6F-3C5F-4FE8-8205-2FD4BBA80532}" destId="{EA35E564-0853-4B56-9D12-AA98F70A47AF}" srcOrd="5" destOrd="0" presId="urn:microsoft.com/office/officeart/2008/layout/VerticalCurvedList"/>
    <dgm:cxn modelId="{F4EC5D32-91DE-42DA-92B2-5EDC3F424B52}" type="presParOf" srcId="{4D1A5E6F-3C5F-4FE8-8205-2FD4BBA80532}" destId="{515B7C78-ADF4-4918-B7B2-06C4BFB25DDC}" srcOrd="6" destOrd="0" presId="urn:microsoft.com/office/officeart/2008/layout/VerticalCurvedList"/>
    <dgm:cxn modelId="{DE066304-29CA-4F50-8A4A-943306BEA8B2}" type="presParOf" srcId="{515B7C78-ADF4-4918-B7B2-06C4BFB25DDC}" destId="{09EE7B61-175D-404C-9A85-C791643993F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DDA095-F35F-476E-8053-9C0D15E602F7}">
      <dsp:nvSpPr>
        <dsp:cNvPr id="0" name=""/>
        <dsp:cNvSpPr/>
      </dsp:nvSpPr>
      <dsp:spPr>
        <a:xfrm>
          <a:off x="-4203241" y="-644951"/>
          <a:ext cx="5008224" cy="5008224"/>
        </a:xfrm>
        <a:prstGeom prst="blockArc">
          <a:avLst>
            <a:gd name="adj1" fmla="val 18900000"/>
            <a:gd name="adj2" fmla="val 2700000"/>
            <a:gd name="adj3" fmla="val 431"/>
          </a:avLst>
        </a:pr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24A10C-AB61-44C4-86E5-518226F1B9CC}">
      <dsp:nvSpPr>
        <dsp:cNvPr id="0" name=""/>
        <dsp:cNvSpPr/>
      </dsp:nvSpPr>
      <dsp:spPr>
        <a:xfrm>
          <a:off x="513133" y="328870"/>
          <a:ext cx="7008531" cy="743664"/>
        </a:xfrm>
        <a:prstGeom prst="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284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Прерывание беременности в срок до 12 недель</a:t>
          </a:r>
          <a:endParaRPr lang="ru-RU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3133" y="328870"/>
        <a:ext cx="7008531" cy="743664"/>
      </dsp:txXfrm>
    </dsp:sp>
    <dsp:sp modelId="{AE908442-0E98-467F-AD6A-8640F2A6AF5E}">
      <dsp:nvSpPr>
        <dsp:cNvPr id="0" name=""/>
        <dsp:cNvSpPr/>
      </dsp:nvSpPr>
      <dsp:spPr>
        <a:xfrm>
          <a:off x="113107" y="290754"/>
          <a:ext cx="929580" cy="929580"/>
        </a:xfrm>
        <a:prstGeom prst="ellipse">
          <a:avLst/>
        </a:prstGeom>
        <a:solidFill>
          <a:schemeClr val="bg1"/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86F54A-B5D3-4C5F-9A7D-0AC0CDD4DD55}">
      <dsp:nvSpPr>
        <dsp:cNvPr id="0" name=""/>
        <dsp:cNvSpPr/>
      </dsp:nvSpPr>
      <dsp:spPr>
        <a:xfrm>
          <a:off x="788010" y="1487328"/>
          <a:ext cx="6738209" cy="743664"/>
        </a:xfrm>
        <a:prstGeom prst="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284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Прерывание беременности в срок с 12 до 22 недель</a:t>
          </a:r>
          <a:endParaRPr lang="ru-RU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88010" y="1487328"/>
        <a:ext cx="6738209" cy="743664"/>
      </dsp:txXfrm>
    </dsp:sp>
    <dsp:sp modelId="{E82A8BBA-3FE9-4CD9-AFF1-DEB799972BBD}">
      <dsp:nvSpPr>
        <dsp:cNvPr id="0" name=""/>
        <dsp:cNvSpPr/>
      </dsp:nvSpPr>
      <dsp:spPr>
        <a:xfrm>
          <a:off x="323220" y="1394370"/>
          <a:ext cx="929580" cy="929580"/>
        </a:xfrm>
        <a:prstGeom prst="ellipse">
          <a:avLst/>
        </a:prstGeom>
        <a:solidFill>
          <a:schemeClr val="bg1"/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35E564-0853-4B56-9D12-AA98F70A47AF}">
      <dsp:nvSpPr>
        <dsp:cNvPr id="0" name=""/>
        <dsp:cNvSpPr/>
      </dsp:nvSpPr>
      <dsp:spPr>
        <a:xfrm>
          <a:off x="517688" y="2602825"/>
          <a:ext cx="7008531" cy="743664"/>
        </a:xfrm>
        <a:prstGeom prst="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284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Число женщин, умерших от прерывания беременности</a:t>
          </a:r>
          <a:endParaRPr lang="ru-RU" sz="2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7688" y="2602825"/>
        <a:ext cx="7008531" cy="743664"/>
      </dsp:txXfrm>
    </dsp:sp>
    <dsp:sp modelId="{09EE7B61-175D-404C-9A85-C791643993F1}">
      <dsp:nvSpPr>
        <dsp:cNvPr id="0" name=""/>
        <dsp:cNvSpPr/>
      </dsp:nvSpPr>
      <dsp:spPr>
        <a:xfrm>
          <a:off x="52898" y="2509867"/>
          <a:ext cx="929580" cy="929580"/>
        </a:xfrm>
        <a:prstGeom prst="ellipse">
          <a:avLst/>
        </a:prstGeom>
        <a:solidFill>
          <a:schemeClr val="bg1"/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DDA095-F35F-476E-8053-9C0D15E602F7}">
      <dsp:nvSpPr>
        <dsp:cNvPr id="0" name=""/>
        <dsp:cNvSpPr/>
      </dsp:nvSpPr>
      <dsp:spPr>
        <a:xfrm>
          <a:off x="-5617730" y="-859991"/>
          <a:ext cx="6688535" cy="6688535"/>
        </a:xfrm>
        <a:prstGeom prst="blockArc">
          <a:avLst>
            <a:gd name="adj1" fmla="val 18900000"/>
            <a:gd name="adj2" fmla="val 2700000"/>
            <a:gd name="adj3" fmla="val 323"/>
          </a:avLst>
        </a:pr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24A10C-AB61-44C4-86E5-518226F1B9CC}">
      <dsp:nvSpPr>
        <dsp:cNvPr id="0" name=""/>
        <dsp:cNvSpPr/>
      </dsp:nvSpPr>
      <dsp:spPr>
        <a:xfrm>
          <a:off x="587627" y="335065"/>
          <a:ext cx="7281715" cy="764362"/>
        </a:xfrm>
        <a:prstGeom prst="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6712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Прерывание беременности у девочек до 14 лет</a:t>
          </a:r>
          <a:endParaRPr lang="ru-RU" sz="2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87627" y="335065"/>
        <a:ext cx="7281715" cy="764362"/>
      </dsp:txXfrm>
    </dsp:sp>
    <dsp:sp modelId="{AE908442-0E98-467F-AD6A-8640F2A6AF5E}">
      <dsp:nvSpPr>
        <dsp:cNvPr id="0" name=""/>
        <dsp:cNvSpPr/>
      </dsp:nvSpPr>
      <dsp:spPr>
        <a:xfrm>
          <a:off x="82813" y="286437"/>
          <a:ext cx="955452" cy="9554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86F54A-B5D3-4C5F-9A7D-0AC0CDD4DD55}">
      <dsp:nvSpPr>
        <dsp:cNvPr id="0" name=""/>
        <dsp:cNvSpPr/>
      </dsp:nvSpPr>
      <dsp:spPr>
        <a:xfrm>
          <a:off x="998765" y="1528724"/>
          <a:ext cx="6843489" cy="764362"/>
        </a:xfrm>
        <a:prstGeom prst="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6712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Сведение о умерших от прерывания беременности (O02 - O06) указанных в 3000 таблице</a:t>
          </a:r>
          <a:endParaRPr lang="ru-RU" sz="2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98765" y="1528724"/>
        <a:ext cx="6843489" cy="764362"/>
      </dsp:txXfrm>
    </dsp:sp>
    <dsp:sp modelId="{E82A8BBA-3FE9-4CD9-AFF1-DEB799972BBD}">
      <dsp:nvSpPr>
        <dsp:cNvPr id="0" name=""/>
        <dsp:cNvSpPr/>
      </dsp:nvSpPr>
      <dsp:spPr>
        <a:xfrm>
          <a:off x="521039" y="1433179"/>
          <a:ext cx="955452" cy="9554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35E564-0853-4B56-9D12-AA98F70A47AF}">
      <dsp:nvSpPr>
        <dsp:cNvPr id="0" name=""/>
        <dsp:cNvSpPr/>
      </dsp:nvSpPr>
      <dsp:spPr>
        <a:xfrm>
          <a:off x="998765" y="2675466"/>
          <a:ext cx="6843489" cy="764362"/>
        </a:xfrm>
        <a:prstGeom prst="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6712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Если разница в данных более 10% в сравнении с прошлым годом</a:t>
          </a:r>
          <a:endParaRPr lang="ru-RU" sz="2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98765" y="2675466"/>
        <a:ext cx="6843489" cy="764362"/>
      </dsp:txXfrm>
    </dsp:sp>
    <dsp:sp modelId="{09EE7B61-175D-404C-9A85-C791643993F1}">
      <dsp:nvSpPr>
        <dsp:cNvPr id="0" name=""/>
        <dsp:cNvSpPr/>
      </dsp:nvSpPr>
      <dsp:spPr>
        <a:xfrm>
          <a:off x="521039" y="2579921"/>
          <a:ext cx="955452" cy="9554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468D7B-A356-4B27-BB79-1607A90B3B8D}">
      <dsp:nvSpPr>
        <dsp:cNvPr id="0" name=""/>
        <dsp:cNvSpPr/>
      </dsp:nvSpPr>
      <dsp:spPr>
        <a:xfrm>
          <a:off x="560539" y="3822208"/>
          <a:ext cx="7281715" cy="764362"/>
        </a:xfrm>
        <a:prstGeom prst="rect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6712" tIns="55880" rIns="55880" bIns="5588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noProof="0" dirty="0">
              <a:latin typeface="Times New Roman" panose="02020603050405020304" pitchFamily="18" charset="0"/>
              <a:cs typeface="Times New Roman" panose="02020603050405020304" pitchFamily="18" charset="0"/>
            </a:rPr>
            <a:t>Если разница в данных с формой 61</a:t>
          </a:r>
          <a:endParaRPr lang="ru-RU" sz="2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0539" y="3822208"/>
        <a:ext cx="7281715" cy="764362"/>
      </dsp:txXfrm>
    </dsp:sp>
    <dsp:sp modelId="{4A73CC6C-74A0-401E-8728-9B2AE52FFB30}">
      <dsp:nvSpPr>
        <dsp:cNvPr id="0" name=""/>
        <dsp:cNvSpPr/>
      </dsp:nvSpPr>
      <dsp:spPr>
        <a:xfrm>
          <a:off x="82813" y="3726663"/>
          <a:ext cx="955452" cy="95545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DDA095-F35F-476E-8053-9C0D15E602F7}">
      <dsp:nvSpPr>
        <dsp:cNvPr id="0" name=""/>
        <dsp:cNvSpPr/>
      </dsp:nvSpPr>
      <dsp:spPr>
        <a:xfrm>
          <a:off x="-4201894" y="-644746"/>
          <a:ext cx="5006624" cy="5006624"/>
        </a:xfrm>
        <a:prstGeom prst="blockArc">
          <a:avLst>
            <a:gd name="adj1" fmla="val 18900000"/>
            <a:gd name="adj2" fmla="val 2700000"/>
            <a:gd name="adj3" fmla="val 431"/>
          </a:avLst>
        </a:pr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24A10C-AB61-44C4-86E5-518226F1B9CC}">
      <dsp:nvSpPr>
        <dsp:cNvPr id="0" name=""/>
        <dsp:cNvSpPr/>
      </dsp:nvSpPr>
      <dsp:spPr>
        <a:xfrm>
          <a:off x="517526" y="371713"/>
          <a:ext cx="5401369" cy="74342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095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noProof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Прерывание беременности у девочек до 14 лет</a:t>
          </a:r>
          <a:endParaRPr lang="ru-RU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7526" y="371713"/>
        <a:ext cx="5401369" cy="743426"/>
      </dsp:txXfrm>
    </dsp:sp>
    <dsp:sp modelId="{AE908442-0E98-467F-AD6A-8640F2A6AF5E}">
      <dsp:nvSpPr>
        <dsp:cNvPr id="0" name=""/>
        <dsp:cNvSpPr/>
      </dsp:nvSpPr>
      <dsp:spPr>
        <a:xfrm>
          <a:off x="52884" y="278784"/>
          <a:ext cx="929282" cy="92928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86F54A-B5D3-4C5F-9A7D-0AC0CDD4DD55}">
      <dsp:nvSpPr>
        <dsp:cNvPr id="0" name=""/>
        <dsp:cNvSpPr/>
      </dsp:nvSpPr>
      <dsp:spPr>
        <a:xfrm>
          <a:off x="787761" y="1486852"/>
          <a:ext cx="5131134" cy="743426"/>
        </a:xfrm>
        <a:prstGeom prst="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095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Маршрутизация</a:t>
          </a:r>
          <a:endParaRPr lang="ru-RU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87761" y="1486852"/>
        <a:ext cx="5131134" cy="743426"/>
      </dsp:txXfrm>
    </dsp:sp>
    <dsp:sp modelId="{E82A8BBA-3FE9-4CD9-AFF1-DEB799972BBD}">
      <dsp:nvSpPr>
        <dsp:cNvPr id="0" name=""/>
        <dsp:cNvSpPr/>
      </dsp:nvSpPr>
      <dsp:spPr>
        <a:xfrm>
          <a:off x="323120" y="1393924"/>
          <a:ext cx="929282" cy="92928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35E564-0853-4B56-9D12-AA98F70A47AF}">
      <dsp:nvSpPr>
        <dsp:cNvPr id="0" name=""/>
        <dsp:cNvSpPr/>
      </dsp:nvSpPr>
      <dsp:spPr>
        <a:xfrm>
          <a:off x="517526" y="2601991"/>
          <a:ext cx="5401369" cy="743426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0095" tIns="60960" rIns="60960" bIns="6096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Антенатальное наблюдение</a:t>
          </a:r>
          <a:endParaRPr lang="ru-RU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17526" y="2601991"/>
        <a:ext cx="5401369" cy="743426"/>
      </dsp:txXfrm>
    </dsp:sp>
    <dsp:sp modelId="{09EE7B61-175D-404C-9A85-C791643993F1}">
      <dsp:nvSpPr>
        <dsp:cNvPr id="0" name=""/>
        <dsp:cNvSpPr/>
      </dsp:nvSpPr>
      <dsp:spPr>
        <a:xfrm>
          <a:off x="52884" y="2509063"/>
          <a:ext cx="929282" cy="92928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A14DB-1150-4A15-A1EE-00D5EB8E79FF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EBD16-0130-4D90-94AA-E8062EA9DD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852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3EBD16-0130-4D90-94AA-E8062EA9DDF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346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3EBD16-0130-4D90-94AA-E8062EA9DDF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38636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4DD0503-F70C-45E5-B8AC-34E1562EEBDB}" type="slidenum">
              <a:rPr lang="ru-RU" altLang="ru-RU" smtClean="0">
                <a:latin typeface="Corbel" panose="020B0503020204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 altLang="ru-RU" smtClean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0395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0A9B629-213B-48AD-86F1-A78BF517A2F8}" type="slidenum">
              <a:rPr lang="ru-RU" altLang="ru-RU" smtClean="0">
                <a:latin typeface="Corbel" panose="020B0503020204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ru-RU" altLang="ru-RU" smtClean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8164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Заметки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2FF6DD7F-FDAC-46D6-8444-EF168E5F5C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C874B88-FBD0-4F63-BE36-44F1FB9322A1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07410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2458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03E5B92-EFBA-4155-83F3-8F954C1ABBEC}" type="slidenum">
              <a:rPr lang="ru-RU" altLang="ru-RU" smtClean="0">
                <a:latin typeface="Corbel" panose="020B0503020204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ru-RU" altLang="ru-RU" smtClean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5134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B9A9997-0FEE-449E-B1BD-E9E351F3EC2B}" type="slidenum">
              <a:rPr lang="ru-RU" altLang="ru-RU" smtClean="0">
                <a:latin typeface="Corbel" panose="020B0503020204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ru-RU" altLang="ru-RU" smtClean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4238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3EBD16-0130-4D90-94AA-E8062EA9DDF3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78472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69CB73-940E-446F-88BF-28D3B523F547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392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0327E-518A-42AE-9BF3-EDC64678BBC1}" type="datetime1">
              <a:rPr lang="ru-RU" smtClean="0"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57FDD-BCCA-4C56-9C4B-2AD9B52835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02BFC-861C-4521-AF92-A95B3B42E6C7}" type="datetime1">
              <a:rPr lang="ru-RU" smtClean="0"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57FDD-BCCA-4C56-9C4B-2AD9B52835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F430B-AE5B-41BE-8FB3-D1D010132C6F}" type="datetime1">
              <a:rPr lang="ru-RU" smtClean="0"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57FDD-BCCA-4C56-9C4B-2AD9B52835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BAD3E-099A-4C28-A0EB-9B151B90926A}" type="datetime1">
              <a:rPr lang="ru-RU" smtClean="0"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57FDD-BCCA-4C56-9C4B-2AD9B52835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AE858-D57C-4225-8C6D-75832BA05C4B}" type="datetime1">
              <a:rPr lang="ru-RU" smtClean="0"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57FDD-BCCA-4C56-9C4B-2AD9B52835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4AC99-7871-41BB-B5CE-A72A85E6E11B}" type="datetime1">
              <a:rPr lang="ru-RU" smtClean="0"/>
              <a:t>09.12.2020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57FDD-BCCA-4C56-9C4B-2AD9B52835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6D7CC-0325-449D-9AA9-B31093BCDBCE}" type="datetime1">
              <a:rPr lang="ru-RU" smtClean="0"/>
              <a:t>09.12.2020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57FDD-BCCA-4C56-9C4B-2AD9B52835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06B6B-C58B-47DB-81FE-8971C26CFE64}" type="datetime1">
              <a:rPr lang="ru-RU" smtClean="0"/>
              <a:t>09.12.2020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57FDD-BCCA-4C56-9C4B-2AD9B52835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11F00-985C-4914-B19B-3EAADB93C06E}" type="datetime1">
              <a:rPr lang="ru-RU" smtClean="0"/>
              <a:t>09.12.2020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57FDD-BCCA-4C56-9C4B-2AD9B52835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AF5E4-8ED8-4E54-8F98-FD167C72BDC4}" type="datetime1">
              <a:rPr lang="ru-RU" smtClean="0"/>
              <a:t>09.12.2020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57FDD-BCCA-4C56-9C4B-2AD9B52835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3DE6E-155F-43CD-8E5B-5F44CEF6714B}" type="datetime1">
              <a:rPr lang="ru-RU" smtClean="0"/>
              <a:t>09.12.2020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57FDD-BCCA-4C56-9C4B-2AD9B528352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BA0EFC-E0BF-4F62-B6A4-8257DE4DCE2E}" type="datetime1">
              <a:rPr lang="ru-RU" smtClean="0"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57FDD-BCCA-4C56-9C4B-2AD9B528352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5776" y="6858000"/>
            <a:ext cx="6400800" cy="195808"/>
          </a:xfrm>
        </p:spPr>
        <p:txBody>
          <a:bodyPr>
            <a:normAutofit fontScale="25000" lnSpcReduction="20000"/>
          </a:bodyPr>
          <a:lstStyle/>
          <a:p>
            <a:pPr algn="r"/>
            <a:endParaRPr lang="ru-RU" dirty="0">
              <a:solidFill>
                <a:schemeClr val="tx1">
                  <a:lumMod val="65000"/>
                  <a:lumOff val="35000"/>
                </a:schemeClr>
              </a:solidFill>
              <a:latin typeface="Cambria" pitchFamily="18" charset="0"/>
              <a:cs typeface="Segoe UI Light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57200" y="980728"/>
            <a:ext cx="8229600" cy="3888432"/>
          </a:xfrm>
          <a:prstGeom prst="rect">
            <a:avLst/>
          </a:prstGeom>
          <a:noFill/>
          <a:ln w="38100" cap="flat" cmpd="dbl" algn="ctr">
            <a:solidFill>
              <a:schemeClr val="bg2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Рекомендации к федеральным формам статистической</a:t>
            </a:r>
            <a:r>
              <a:rPr kumimoji="0" lang="ru-RU" sz="4400" b="1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Cambria" pitchFamily="18" charset="0"/>
                <a:ea typeface="+mn-ea"/>
                <a:cs typeface="+mn-cs"/>
              </a:rPr>
              <a:t> отчетности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900" b="1" i="1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mbria" pitchFamily="18" charset="0"/>
              </a:rPr>
              <a:t>№13, №32, №232-(вкладыш)</a:t>
            </a:r>
            <a:endParaRPr kumimoji="0" lang="ru-RU" sz="3900" b="1" i="1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0754C662-BBC2-45C6-BCF0-4E8E87284703}"/>
              </a:ext>
            </a:extLst>
          </p:cNvPr>
          <p:cNvGraphicFramePr>
            <a:graphicFrameLocks noGrp="1"/>
          </p:cNvGraphicFramePr>
          <p:nvPr/>
        </p:nvGraphicFramePr>
        <p:xfrm>
          <a:off x="602457" y="2302669"/>
          <a:ext cx="8124829" cy="29063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704">
                  <a:extLst>
                    <a:ext uri="{9D8B030D-6E8A-4147-A177-3AD203B41FA5}">
                      <a16:colId xmlns="" xmlns:a16="http://schemas.microsoft.com/office/drawing/2014/main" val="3178189269"/>
                    </a:ext>
                  </a:extLst>
                </a:gridCol>
                <a:gridCol w="3078199">
                  <a:extLst>
                    <a:ext uri="{9D8B030D-6E8A-4147-A177-3AD203B41FA5}">
                      <a16:colId xmlns="" xmlns:a16="http://schemas.microsoft.com/office/drawing/2014/main" val="1140457425"/>
                    </a:ext>
                  </a:extLst>
                </a:gridCol>
                <a:gridCol w="396926">
                  <a:extLst>
                    <a:ext uri="{9D8B030D-6E8A-4147-A177-3AD203B41FA5}">
                      <a16:colId xmlns="" xmlns:a16="http://schemas.microsoft.com/office/drawing/2014/main" val="4108596132"/>
                    </a:ext>
                  </a:extLst>
                </a:gridCol>
                <a:gridCol w="680444">
                  <a:extLst>
                    <a:ext uri="{9D8B030D-6E8A-4147-A177-3AD203B41FA5}">
                      <a16:colId xmlns="" xmlns:a16="http://schemas.microsoft.com/office/drawing/2014/main" val="2307217025"/>
                    </a:ext>
                  </a:extLst>
                </a:gridCol>
                <a:gridCol w="786155">
                  <a:extLst>
                    <a:ext uri="{9D8B030D-6E8A-4147-A177-3AD203B41FA5}">
                      <a16:colId xmlns="" xmlns:a16="http://schemas.microsoft.com/office/drawing/2014/main" val="2994976760"/>
                    </a:ext>
                  </a:extLst>
                </a:gridCol>
                <a:gridCol w="631437">
                  <a:extLst>
                    <a:ext uri="{9D8B030D-6E8A-4147-A177-3AD203B41FA5}">
                      <a16:colId xmlns="" xmlns:a16="http://schemas.microsoft.com/office/drawing/2014/main" val="821795714"/>
                    </a:ext>
                  </a:extLst>
                </a:gridCol>
                <a:gridCol w="623741">
                  <a:extLst>
                    <a:ext uri="{9D8B030D-6E8A-4147-A177-3AD203B41FA5}">
                      <a16:colId xmlns="" xmlns:a16="http://schemas.microsoft.com/office/drawing/2014/main" val="4101432665"/>
                    </a:ext>
                  </a:extLst>
                </a:gridCol>
                <a:gridCol w="623741">
                  <a:extLst>
                    <a:ext uri="{9D8B030D-6E8A-4147-A177-3AD203B41FA5}">
                      <a16:colId xmlns="" xmlns:a16="http://schemas.microsoft.com/office/drawing/2014/main" val="1239059434"/>
                    </a:ext>
                  </a:extLst>
                </a:gridCol>
                <a:gridCol w="623741">
                  <a:extLst>
                    <a:ext uri="{9D8B030D-6E8A-4147-A177-3AD203B41FA5}">
                      <a16:colId xmlns="" xmlns:a16="http://schemas.microsoft.com/office/drawing/2014/main" val="1831947007"/>
                    </a:ext>
                  </a:extLst>
                </a:gridCol>
                <a:gridCol w="623741">
                  <a:extLst>
                    <a:ext uri="{9D8B030D-6E8A-4147-A177-3AD203B41FA5}">
                      <a16:colId xmlns="" xmlns:a16="http://schemas.microsoft.com/office/drawing/2014/main" val="879758443"/>
                    </a:ext>
                  </a:extLst>
                </a:gridCol>
              </a:tblGrid>
              <a:tr h="231579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Наименование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№</a:t>
                      </a:r>
                      <a:br>
                        <a:rPr lang="ru-RU" sz="800" u="none" strike="noStrike" dirty="0">
                          <a:effectLst/>
                        </a:rPr>
                      </a:br>
                      <a:r>
                        <a:rPr lang="ru-RU" sz="800" u="none" strike="noStrike" dirty="0" err="1">
                          <a:effectLst/>
                        </a:rPr>
                        <a:t>стро-ки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Код по </a:t>
                      </a:r>
                      <a:br>
                        <a:rPr lang="ru-RU" sz="800" u="none" strike="noStrike" dirty="0">
                          <a:effectLst/>
                        </a:rPr>
                      </a:br>
                      <a:r>
                        <a:rPr lang="ru-RU" sz="800" u="none" strike="noStrike" dirty="0">
                          <a:effectLst/>
                        </a:rPr>
                        <a:t>МКБ-10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Всего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в том числе в возрасте (лет):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55004446"/>
                  </a:ext>
                </a:extLst>
              </a:tr>
              <a:tr h="636842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0 - 14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15 - 17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18 - 44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45 - 49 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50 лет и старше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94165976"/>
                  </a:ext>
                </a:extLst>
              </a:tr>
              <a:tr h="20070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3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4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6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7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8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9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30572554"/>
                  </a:ext>
                </a:extLst>
              </a:tr>
              <a:tr h="41684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</a:rPr>
                        <a:t>Число прерываний беременности в срок до 12 недель, всего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O02 - O06</a:t>
                      </a:r>
                      <a:endParaRPr lang="en-US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2000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5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12 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1300 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20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67966320"/>
                  </a:ext>
                </a:extLst>
              </a:tr>
              <a:tr h="20070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в том числе (из стр. 1):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1450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O02</a:t>
                      </a:r>
                      <a:endParaRPr lang="en-US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10801433"/>
                  </a:ext>
                </a:extLst>
              </a:tr>
              <a:tr h="20070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</a:rPr>
                        <a:t>другие анормальные продукты зачатия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57175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39455139"/>
                  </a:ext>
                </a:extLst>
              </a:tr>
              <a:tr h="254737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самопроизвольный аборт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57175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O03</a:t>
                      </a:r>
                      <a:endParaRPr lang="en-US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74222831"/>
                  </a:ext>
                </a:extLst>
              </a:tr>
              <a:tr h="254737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медицинский аборт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57175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O04</a:t>
                      </a:r>
                      <a:endParaRPr lang="en-US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420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2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10 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23400425"/>
                  </a:ext>
                </a:extLst>
              </a:tr>
              <a:tr h="254737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</a:rPr>
                        <a:t>другие виды аборта (криминальный)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57175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O05</a:t>
                      </a:r>
                      <a:endParaRPr lang="en-US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19732564"/>
                  </a:ext>
                </a:extLst>
              </a:tr>
              <a:tr h="254737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</a:rPr>
                        <a:t>аборт неуточненный (внебольничный)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57175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O06</a:t>
                      </a:r>
                      <a:endParaRPr lang="en-US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56290370"/>
                  </a:ext>
                </a:extLst>
              </a:tr>
            </a:tbl>
          </a:graphicData>
        </a:graphic>
      </p:graphicFrame>
      <p:sp>
        <p:nvSpPr>
          <p:cNvPr id="3" name="Прямоугольная выноска 2">
            <a:extLst>
              <a:ext uri="{FF2B5EF4-FFF2-40B4-BE49-F238E27FC236}">
                <a16:creationId xmlns="" xmlns:a16="http://schemas.microsoft.com/office/drawing/2014/main" id="{DC2AF7EB-362B-42DA-AF02-656974F96E73}"/>
              </a:ext>
            </a:extLst>
          </p:cNvPr>
          <p:cNvSpPr/>
          <p:nvPr/>
        </p:nvSpPr>
        <p:spPr>
          <a:xfrm>
            <a:off x="2132410" y="3567113"/>
            <a:ext cx="1381125" cy="826294"/>
          </a:xfrm>
          <a:prstGeom prst="wedgeRectCallout">
            <a:avLst>
              <a:gd name="adj1" fmla="val 163282"/>
              <a:gd name="adj2" fmla="val 680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50" b="1" dirty="0"/>
              <a:t>Соответствует</a:t>
            </a:r>
            <a:endParaRPr lang="ru-RU" altLang="ru-RU" sz="13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ru-RU" alt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ф13т1100г1+</a:t>
            </a:r>
            <a:br>
              <a:rPr lang="ru-RU" alt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ф13т1101г1</a:t>
            </a:r>
            <a:endParaRPr lang="ru-RU" sz="1350" b="1" dirty="0"/>
          </a:p>
        </p:txBody>
      </p:sp>
      <p:sp>
        <p:nvSpPr>
          <p:cNvPr id="4" name="Прямоугольная выноска 3">
            <a:extLst>
              <a:ext uri="{FF2B5EF4-FFF2-40B4-BE49-F238E27FC236}">
                <a16:creationId xmlns="" xmlns:a16="http://schemas.microsoft.com/office/drawing/2014/main" id="{9559C5EB-DEF4-478B-9171-331881ED389C}"/>
              </a:ext>
            </a:extLst>
          </p:cNvPr>
          <p:cNvSpPr/>
          <p:nvPr/>
        </p:nvSpPr>
        <p:spPr>
          <a:xfrm>
            <a:off x="1328737" y="5007769"/>
            <a:ext cx="1710929" cy="946547"/>
          </a:xfrm>
          <a:prstGeom prst="wedgeRectCallout">
            <a:avLst>
              <a:gd name="adj1" fmla="val 211667"/>
              <a:gd name="adj2" fmla="val -94613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50" b="1" dirty="0">
                <a:solidFill>
                  <a:schemeClr val="tx1"/>
                </a:solidFill>
              </a:rPr>
              <a:t>Соответствует  </a:t>
            </a:r>
            <a:r>
              <a:rPr lang="ru-RU" altLang="ru-RU" sz="13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ф13т1101г3</a:t>
            </a:r>
            <a:endParaRPr lang="ru-RU" sz="135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ая выноска 4">
            <a:extLst>
              <a:ext uri="{FF2B5EF4-FFF2-40B4-BE49-F238E27FC236}">
                <a16:creationId xmlns="" xmlns:a16="http://schemas.microsoft.com/office/drawing/2014/main" id="{B83DFD73-389F-45ED-9642-6B769A94F2C2}"/>
              </a:ext>
            </a:extLst>
          </p:cNvPr>
          <p:cNvSpPr/>
          <p:nvPr/>
        </p:nvSpPr>
        <p:spPr>
          <a:xfrm>
            <a:off x="7248525" y="3755232"/>
            <a:ext cx="1710929" cy="946547"/>
          </a:xfrm>
          <a:prstGeom prst="wedgeRectCallout">
            <a:avLst>
              <a:gd name="adj1" fmla="val -89388"/>
              <a:gd name="adj2" fmla="val 42242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50" b="1" dirty="0">
                <a:solidFill>
                  <a:schemeClr val="tx1"/>
                </a:solidFill>
              </a:rPr>
              <a:t>Соответствует  </a:t>
            </a:r>
            <a:r>
              <a:rPr lang="ru-RU" altLang="ru-RU" sz="13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ф13т1100г4+</a:t>
            </a:r>
            <a:br>
              <a:rPr lang="ru-RU" altLang="ru-RU" sz="13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35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ф13т1101г4</a:t>
            </a:r>
            <a:endParaRPr lang="ru-RU" sz="1350" b="1" dirty="0">
              <a:solidFill>
                <a:schemeClr val="tx1"/>
              </a:solidFill>
            </a:endParaRPr>
          </a:p>
        </p:txBody>
      </p:sp>
      <p:sp>
        <p:nvSpPr>
          <p:cNvPr id="21622" name="Прямоугольник 7"/>
          <p:cNvSpPr>
            <a:spLocks noChangeArrowheads="1"/>
          </p:cNvSpPr>
          <p:nvPr/>
        </p:nvSpPr>
        <p:spPr bwMode="auto">
          <a:xfrm>
            <a:off x="1838325" y="1095375"/>
            <a:ext cx="59626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 № 13 «Сведения о беременности с абортивным исходом»</a:t>
            </a: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623" name="Заголовок 1"/>
          <p:cNvSpPr txBox="1">
            <a:spLocks/>
          </p:cNvSpPr>
          <p:nvPr/>
        </p:nvSpPr>
        <p:spPr bwMode="auto">
          <a:xfrm>
            <a:off x="514350" y="2065735"/>
            <a:ext cx="590550" cy="236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1350" b="1">
                <a:latin typeface="Calibri Light" panose="020F0302020204030204" pitchFamily="34" charset="0"/>
              </a:rPr>
              <a:t>(1000)</a:t>
            </a:r>
            <a:endParaRPr lang="ru-RU" altLang="ru-RU" sz="135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94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Рисунок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486" y="116633"/>
            <a:ext cx="7083029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Заголовок 1"/>
          <p:cNvSpPr>
            <a:spLocks noGrp="1" noChangeArrowheads="1"/>
          </p:cNvSpPr>
          <p:nvPr>
            <p:ph type="title"/>
          </p:nvPr>
        </p:nvSpPr>
        <p:spPr>
          <a:xfrm>
            <a:off x="457200" y="1268761"/>
            <a:ext cx="8229600" cy="1224135"/>
          </a:xfrm>
        </p:spPr>
        <p:txBody>
          <a:bodyPr>
            <a:noAutofit/>
          </a:bodyPr>
          <a:lstStyle/>
          <a:p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sz="2000" dirty="0" smtClean="0"/>
          </a:p>
        </p:txBody>
      </p:sp>
      <p:sp>
        <p:nvSpPr>
          <p:cNvPr id="16388" name="Объект 2"/>
          <p:cNvSpPr>
            <a:spLocks noGrp="1" noChangeArrowheads="1"/>
          </p:cNvSpPr>
          <p:nvPr>
            <p:ph idx="1"/>
          </p:nvPr>
        </p:nvSpPr>
        <p:spPr>
          <a:xfrm>
            <a:off x="457200" y="1772816"/>
            <a:ext cx="8229600" cy="34563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sz="2400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таблице 1105 отражаются осложнения, вызванные абортом (из строки 1 графы 4 таблицы 1000).</a:t>
            </a:r>
            <a:br>
              <a:rPr lang="ru-RU" altLang="ru-RU" sz="2400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400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таблице 2105 отражаются осложнения, вызванные абортом (из строки 1 графы 4 таблицы 2000).</a:t>
            </a:r>
            <a:endParaRPr lang="ru-RU" altLang="ru-RU" sz="2400" dirty="0" smtClean="0">
              <a:solidFill>
                <a:srgbClr val="220EB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7838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Прямоугольник 3"/>
          <p:cNvSpPr>
            <a:spLocks noChangeArrowheads="1"/>
          </p:cNvSpPr>
          <p:nvPr/>
        </p:nvSpPr>
        <p:spPr bwMode="auto">
          <a:xfrm>
            <a:off x="981075" y="3000375"/>
            <a:ext cx="31242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Ф13 Таблица 2100 графа 1</a:t>
            </a:r>
            <a:r>
              <a:rPr lang="ru-RU" altLang="ru-RU" sz="1800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указывать число абортов, проведенных по социальным показаниям (независимо от метода). </a:t>
            </a:r>
            <a:endParaRPr lang="ru-RU" altLang="ru-RU" sz="1800" dirty="0">
              <a:solidFill>
                <a:srgbClr val="220EB2"/>
              </a:solidFill>
              <a:latin typeface="Corbel" panose="020B0503020204020204" pitchFamily="34" charset="0"/>
            </a:endParaRPr>
          </a:p>
        </p:txBody>
      </p:sp>
      <p:sp>
        <p:nvSpPr>
          <p:cNvPr id="5" name="Прямоугольная выноска 4">
            <a:extLst>
              <a:ext uri="{FF2B5EF4-FFF2-40B4-BE49-F238E27FC236}">
                <a16:creationId xmlns="" xmlns:a16="http://schemas.microsoft.com/office/drawing/2014/main" id="{E4FA62B7-B93C-44DE-AC04-C0CAD10E59F0}"/>
              </a:ext>
            </a:extLst>
          </p:cNvPr>
          <p:cNvSpPr/>
          <p:nvPr/>
        </p:nvSpPr>
        <p:spPr>
          <a:xfrm>
            <a:off x="4105275" y="2581275"/>
            <a:ext cx="4619625" cy="2990850"/>
          </a:xfrm>
          <a:prstGeom prst="wedgeRectCallout">
            <a:avLst>
              <a:gd name="adj1" fmla="val -88410"/>
              <a:gd name="adj2" fmla="val 23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Правительства РФ от 06.02.2012 N 98</a:t>
            </a:r>
          </a:p>
          <a:p>
            <a:pPr algn="ctr">
              <a:defRPr/>
            </a:pPr>
            <a:r>
              <a:rPr lang="ru-RU" sz="13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«О социальном показании для искусственного прерывания беременности»</a:t>
            </a:r>
          </a:p>
          <a:p>
            <a:pPr algn="ctr">
              <a:defRPr/>
            </a:pPr>
            <a:endParaRPr lang="ru-RU" sz="13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социальным показанием для искусственного прерывания беременности является беременность, наступившая в результате совершения преступления, предусмотренного</a:t>
            </a:r>
          </a:p>
          <a:p>
            <a:pPr algn="just">
              <a:defRPr/>
            </a:pPr>
            <a:r>
              <a:rPr lang="ru-RU" sz="13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статьей 131 Уголовного кодекса Российской Федерации.</a:t>
            </a:r>
            <a:endParaRPr lang="ru-RU" sz="135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7" name="Прямоугольник 10"/>
          <p:cNvSpPr>
            <a:spLocks noChangeArrowheads="1"/>
          </p:cNvSpPr>
          <p:nvPr/>
        </p:nvSpPr>
        <p:spPr bwMode="auto">
          <a:xfrm>
            <a:off x="1504950" y="1370410"/>
            <a:ext cx="61245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 № 13 «Сведения о беременности с абортивным исходом»</a:t>
            </a: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8" name="Прямоугольник 11"/>
          <p:cNvSpPr>
            <a:spLocks noChangeArrowheads="1"/>
          </p:cNvSpPr>
          <p:nvPr/>
        </p:nvSpPr>
        <p:spPr bwMode="auto">
          <a:xfrm>
            <a:off x="1314451" y="2314575"/>
            <a:ext cx="426005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Внимательно заполняем!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3559" name="Рисунок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8185" y="4948237"/>
            <a:ext cx="2153840" cy="89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0449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Прямоугольник 1"/>
          <p:cNvSpPr>
            <a:spLocks noChangeArrowheads="1"/>
          </p:cNvSpPr>
          <p:nvPr/>
        </p:nvSpPr>
        <p:spPr bwMode="auto">
          <a:xfrm>
            <a:off x="400050" y="2571750"/>
            <a:ext cx="6457950" cy="3347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ru-RU" altLang="ru-RU" sz="1350" dirty="0">
                <a:latin typeface="Corbel" panose="020B0503020204020204" pitchFamily="34" charset="0"/>
              </a:rPr>
              <a:t>	</a:t>
            </a:r>
            <a:r>
              <a:rPr lang="ru-RU" altLang="ru-RU" sz="1800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проводить с отчетной </a:t>
            </a:r>
            <a:r>
              <a:rPr lang="ru-RU" altLang="ru-RU" sz="1800" b="1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формой № 14 </a:t>
            </a:r>
            <a:r>
              <a:rPr lang="ru-RU" altLang="ru-RU" sz="1800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«Сведения о деятельности подразделений медицинской организации, оказывающих медицинскую помощь в </a:t>
            </a:r>
            <a:r>
              <a:rPr lang="ru-RU" altLang="ru-RU" sz="1800" i="1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стационарных</a:t>
            </a:r>
            <a:r>
              <a:rPr lang="ru-RU" altLang="ru-RU" sz="1800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условиях»:  таблица </a:t>
            </a:r>
            <a:r>
              <a:rPr lang="ru-RU" altLang="ru-RU" sz="1800" b="1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4 000</a:t>
            </a:r>
            <a:r>
              <a:rPr lang="ru-RU" altLang="ru-RU" sz="1800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строка </a:t>
            </a:r>
            <a:r>
              <a:rPr lang="ru-RU" altLang="ru-RU" sz="1800" b="1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14.6</a:t>
            </a:r>
            <a:r>
              <a:rPr lang="ru-RU" altLang="ru-RU" sz="1800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графа </a:t>
            </a:r>
            <a:r>
              <a:rPr lang="ru-RU" altLang="ru-RU" sz="1800" b="1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altLang="ru-RU" sz="1800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аборты (раздел  3. «Хирургическая работа организации»).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Wingdings 2" panose="05020102010507070707" pitchFamily="18" charset="2"/>
              <a:buNone/>
            </a:pPr>
            <a:endParaRPr lang="ru-RU" altLang="ru-RU" sz="1800" dirty="0">
              <a:solidFill>
                <a:srgbClr val="220EB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ru-RU" altLang="ru-RU" sz="1800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При правильной регистрации число абортов по форме № 13 (т1000+т2000) равно или превосходит аборты по форме № 14 за счет </a:t>
            </a:r>
            <a:r>
              <a:rPr lang="ru-RU" altLang="ru-RU" sz="1800" i="1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амбулаторно</a:t>
            </a:r>
            <a:r>
              <a:rPr lang="ru-RU" altLang="ru-RU" sz="1800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произведенных абортов. Форма № 14 учитывает аборты, произведенные </a:t>
            </a:r>
            <a:r>
              <a:rPr lang="ru-RU" altLang="ru-RU" sz="1800" i="1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в стационарных условиях</a:t>
            </a:r>
            <a:r>
              <a:rPr lang="ru-RU" altLang="ru-RU" sz="1800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Wingdings 2" panose="05020102010507070707" pitchFamily="18" charset="2"/>
              <a:buNone/>
            </a:pPr>
            <a:r>
              <a:rPr lang="ru-RU" altLang="ru-RU" sz="1350" dirty="0">
                <a:latin typeface="Corbel" panose="020B0503020204020204" pitchFamily="34" charset="0"/>
              </a:rPr>
              <a:t>	</a:t>
            </a:r>
          </a:p>
        </p:txBody>
      </p:sp>
      <p:sp>
        <p:nvSpPr>
          <p:cNvPr id="4" name="Прямоугольная выноска 3">
            <a:extLst>
              <a:ext uri="{FF2B5EF4-FFF2-40B4-BE49-F238E27FC236}">
                <a16:creationId xmlns="" xmlns:a16="http://schemas.microsoft.com/office/drawing/2014/main" id="{3AAC6CCE-D40F-4B58-8C30-8BDCF50E09E6}"/>
              </a:ext>
            </a:extLst>
          </p:cNvPr>
          <p:cNvSpPr/>
          <p:nvPr/>
        </p:nvSpPr>
        <p:spPr>
          <a:xfrm>
            <a:off x="7096125" y="2257425"/>
            <a:ext cx="1628775" cy="2571750"/>
          </a:xfrm>
          <a:prstGeom prst="wedgeRectCallout">
            <a:avLst>
              <a:gd name="adj1" fmla="val -87025"/>
              <a:gd name="adj2" fmla="val 1425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13,1000,1,04+</a:t>
            </a:r>
          </a:p>
          <a:p>
            <a:pPr algn="ctr"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13,2000,1,04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&gt;=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14,4000,14.6,03</a:t>
            </a:r>
            <a:endParaRPr lang="ru-RU" b="1" dirty="0"/>
          </a:p>
        </p:txBody>
      </p:sp>
      <p:sp>
        <p:nvSpPr>
          <p:cNvPr id="25604" name="Прямоугольник 4"/>
          <p:cNvSpPr>
            <a:spLocks noChangeArrowheads="1"/>
          </p:cNvSpPr>
          <p:nvPr/>
        </p:nvSpPr>
        <p:spPr bwMode="auto">
          <a:xfrm flipH="1">
            <a:off x="504825" y="1657350"/>
            <a:ext cx="82200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 №13 - ФОРМА №14</a:t>
            </a: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Межформенный контроль</a:t>
            </a: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5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7B39209-4CC4-43CD-A960-26E1EF89B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1354" y="188641"/>
            <a:ext cx="5848350" cy="1008112"/>
          </a:xfrm>
        </p:spPr>
        <p:txBody>
          <a:bodyPr rtlCol="0">
            <a:noAutofit/>
          </a:bodyPr>
          <a:lstStyle/>
          <a:p>
            <a:pPr>
              <a:spcBef>
                <a:spcPts val="900"/>
              </a:spcBef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№ 13 «Сведения о беременности с абортивным исходом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Пояснительные записки</a:t>
            </a:r>
            <a:endParaRPr lang="ru-RU" sz="2400" b="1" cap="all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Схема 13">
            <a:extLst>
              <a:ext uri="{FF2B5EF4-FFF2-40B4-BE49-F238E27FC236}">
                <a16:creationId xmlns="" xmlns:a16="http://schemas.microsoft.com/office/drawing/2014/main" id="{F7B05EB7-7A73-4782-A94A-B47C8DAE421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24383317"/>
              </p:ext>
            </p:extLst>
          </p:nvPr>
        </p:nvGraphicFramePr>
        <p:xfrm>
          <a:off x="620713" y="1556791"/>
          <a:ext cx="7911728" cy="49685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766477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u="sng" dirty="0">
                <a:solidFill>
                  <a:srgbClr val="0070C0"/>
                </a:solidFill>
                <a:latin typeface="Cambria" pitchFamily="18" charset="0"/>
              </a:rPr>
              <a:t>Рекомендации по заполнению ФСН </a:t>
            </a:r>
            <a:r>
              <a:rPr lang="ru-RU" sz="3200" b="1" u="sng" dirty="0" smtClean="0">
                <a:solidFill>
                  <a:srgbClr val="0070C0"/>
                </a:solidFill>
                <a:latin typeface="Cambria" pitchFamily="18" charset="0"/>
              </a:rPr>
              <a:t>№13 </a:t>
            </a:r>
            <a:endParaRPr lang="ru-RU" sz="3200" dirty="0">
              <a:latin typeface="Cambria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b="1" dirty="0" smtClean="0">
                <a:latin typeface="Cambria" pitchFamily="18" charset="0"/>
              </a:rPr>
              <a:t>         В </a:t>
            </a:r>
            <a:r>
              <a:rPr lang="ru-RU" b="1" dirty="0">
                <a:latin typeface="Cambria" pitchFamily="18" charset="0"/>
              </a:rPr>
              <a:t>отчет включаются сведения обо всех прерываниях беременности в сроки до 22 недель, независимо от метода и места прерывания беременности. </a:t>
            </a:r>
          </a:p>
          <a:p>
            <a:pPr marL="0" indent="0">
              <a:buNone/>
            </a:pPr>
            <a:endParaRPr lang="ru-RU" i="1" dirty="0" smtClean="0">
              <a:latin typeface="Cambria" pitchFamily="18" charset="0"/>
            </a:endParaRPr>
          </a:p>
          <a:p>
            <a:pPr algn="just"/>
            <a:r>
              <a:rPr lang="ru-RU" sz="3800" dirty="0" smtClean="0">
                <a:latin typeface="Cambria" pitchFamily="18" charset="0"/>
              </a:rPr>
              <a:t>Все </a:t>
            </a:r>
            <a:r>
              <a:rPr lang="ru-RU" sz="3800" u="sng" dirty="0" smtClean="0">
                <a:solidFill>
                  <a:srgbClr val="220EB2"/>
                </a:solidFill>
                <a:latin typeface="Cambria" pitchFamily="18" charset="0"/>
              </a:rPr>
              <a:t>аборты у девочек до 14 лет </a:t>
            </a:r>
            <a:r>
              <a:rPr lang="ru-RU" sz="3800" dirty="0" smtClean="0">
                <a:latin typeface="Cambria" pitchFamily="18" charset="0"/>
              </a:rPr>
              <a:t>включительно считаются как аборты по </a:t>
            </a:r>
            <a:r>
              <a:rPr lang="ru-RU" sz="3800" u="sng" dirty="0" smtClean="0">
                <a:solidFill>
                  <a:srgbClr val="220EB2"/>
                </a:solidFill>
                <a:latin typeface="Cambria" pitchFamily="18" charset="0"/>
              </a:rPr>
              <a:t>медицинским показаниям</a:t>
            </a:r>
            <a:r>
              <a:rPr lang="ru-RU" sz="3800" dirty="0" smtClean="0">
                <a:solidFill>
                  <a:srgbClr val="220EB2"/>
                </a:solidFill>
                <a:latin typeface="Cambria" pitchFamily="18" charset="0"/>
              </a:rPr>
              <a:t>, </a:t>
            </a:r>
            <a:r>
              <a:rPr lang="ru-RU" sz="3800" dirty="0" smtClean="0">
                <a:latin typeface="Cambria" pitchFamily="18" charset="0"/>
              </a:rPr>
              <a:t>в силу физиологической незрелости организма.</a:t>
            </a:r>
          </a:p>
          <a:p>
            <a:pPr marL="0" indent="0">
              <a:buNone/>
            </a:pPr>
            <a:endParaRPr lang="ru-RU" dirty="0">
              <a:latin typeface="Cambria" pitchFamily="18" charset="0"/>
            </a:endParaRPr>
          </a:p>
          <a:p>
            <a:pPr lvl="0"/>
            <a:r>
              <a:rPr lang="ru-RU" b="1" i="1" dirty="0">
                <a:solidFill>
                  <a:srgbClr val="220EB2"/>
                </a:solidFill>
                <a:latin typeface="Cambria" pitchFamily="18" charset="0"/>
              </a:rPr>
              <a:t>Если в медицинской организации был произведен аборт девочке до14 лет (включает в себя возраст 14 лет 11 месяцев 29 дней), то необходимо предоставить пояснительную записку №</a:t>
            </a:r>
            <a:r>
              <a:rPr lang="ru-RU" b="1" i="1" dirty="0" smtClean="0">
                <a:solidFill>
                  <a:srgbClr val="220EB2"/>
                </a:solidFill>
                <a:latin typeface="Cambria" pitchFamily="18" charset="0"/>
              </a:rPr>
              <a:t>1</a:t>
            </a:r>
            <a:endParaRPr lang="ru-RU" dirty="0">
              <a:solidFill>
                <a:srgbClr val="220EB2"/>
              </a:solidFill>
              <a:latin typeface="Cambria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97479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1301354" y="1140619"/>
            <a:ext cx="6727030" cy="857250"/>
          </a:xfrm>
        </p:spPr>
        <p:txBody>
          <a:bodyPr/>
          <a:lstStyle/>
          <a:p>
            <a:pPr algn="just" eaLnBrk="1" hangingPunct="1"/>
            <a:r>
              <a:rPr lang="ru-RU" alt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Пояснительная записка №1 </a:t>
            </a:r>
            <a:r>
              <a:rPr lang="ru-RU" alt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форме № 13</a:t>
            </a:r>
            <a:endParaRPr lang="ru-RU" alt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315" name="Группа 13"/>
          <p:cNvGrpSpPr>
            <a:grpSpLocks/>
          </p:cNvGrpSpPr>
          <p:nvPr/>
        </p:nvGrpSpPr>
        <p:grpSpPr bwMode="auto">
          <a:xfrm>
            <a:off x="611560" y="1772816"/>
            <a:ext cx="5968604" cy="3717131"/>
            <a:chOff x="1371869" y="1611086"/>
            <a:chExt cx="9404988" cy="4956943"/>
          </a:xfrm>
        </p:grpSpPr>
        <p:graphicFrame>
          <p:nvGraphicFramePr>
            <p:cNvPr id="3" name="Схема 2"/>
            <p:cNvGraphicFramePr/>
            <p:nvPr/>
          </p:nvGraphicFramePr>
          <p:xfrm>
            <a:off x="1371869" y="1611086"/>
            <a:ext cx="9404988" cy="4956943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13339" name="TextBox 5"/>
            <p:cNvSpPr txBox="1">
              <a:spLocks noChangeArrowheads="1"/>
            </p:cNvSpPr>
            <p:nvPr/>
          </p:nvSpPr>
          <p:spPr bwMode="auto">
            <a:xfrm>
              <a:off x="2032444" y="2334037"/>
              <a:ext cx="624407" cy="5540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2100" b="1">
                  <a:solidFill>
                    <a:srgbClr val="C00000"/>
                  </a:solidFill>
                  <a:latin typeface="Corbel" panose="020B0503020204020204" pitchFamily="34" charset="0"/>
                </a:rPr>
                <a:t>1</a:t>
              </a:r>
              <a:r>
                <a:rPr lang="en-US" altLang="ru-RU" sz="2100" b="1">
                  <a:solidFill>
                    <a:srgbClr val="C00000"/>
                  </a:solidFill>
                  <a:latin typeface="Corbel" panose="020B0503020204020204" pitchFamily="34" charset="0"/>
                </a:rPr>
                <a:t>.</a:t>
              </a:r>
              <a:endParaRPr lang="ru-RU" altLang="ru-RU" sz="2100" b="1">
                <a:solidFill>
                  <a:srgbClr val="C00000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3340" name="TextBox 7"/>
            <p:cNvSpPr txBox="1">
              <a:spLocks noChangeArrowheads="1"/>
            </p:cNvSpPr>
            <p:nvPr/>
          </p:nvSpPr>
          <p:spPr bwMode="auto">
            <a:xfrm>
              <a:off x="2471437" y="3862499"/>
              <a:ext cx="626935" cy="5540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2100" b="1">
                  <a:solidFill>
                    <a:srgbClr val="C00000"/>
                  </a:solidFill>
                  <a:latin typeface="Corbel" panose="020B0503020204020204" pitchFamily="34" charset="0"/>
                </a:rPr>
                <a:t>2</a:t>
              </a:r>
              <a:r>
                <a:rPr lang="en-US" altLang="ru-RU" sz="2100" b="1">
                  <a:solidFill>
                    <a:srgbClr val="C00000"/>
                  </a:solidFill>
                  <a:latin typeface="Corbel" panose="020B0503020204020204" pitchFamily="34" charset="0"/>
                </a:rPr>
                <a:t>.</a:t>
              </a:r>
              <a:endParaRPr lang="ru-RU" altLang="ru-RU" sz="2100" b="1">
                <a:solidFill>
                  <a:srgbClr val="C00000"/>
                </a:solidFill>
                <a:latin typeface="Corbel" panose="020B0503020204020204" pitchFamily="34" charset="0"/>
              </a:endParaRPr>
            </a:p>
          </p:txBody>
        </p:sp>
        <p:sp>
          <p:nvSpPr>
            <p:cNvPr id="13341" name="TextBox 12"/>
            <p:cNvSpPr txBox="1">
              <a:spLocks noChangeArrowheads="1"/>
            </p:cNvSpPr>
            <p:nvPr/>
          </p:nvSpPr>
          <p:spPr bwMode="auto">
            <a:xfrm>
              <a:off x="1984420" y="5339563"/>
              <a:ext cx="621883" cy="55408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2100" b="1">
                  <a:solidFill>
                    <a:srgbClr val="C00000"/>
                  </a:solidFill>
                  <a:latin typeface="Corbel" panose="020B0503020204020204" pitchFamily="34" charset="0"/>
                </a:rPr>
                <a:t>3</a:t>
              </a:r>
              <a:r>
                <a:rPr lang="en-US" altLang="ru-RU" sz="2100" b="1">
                  <a:solidFill>
                    <a:srgbClr val="C00000"/>
                  </a:solidFill>
                  <a:latin typeface="Corbel" panose="020B0503020204020204" pitchFamily="34" charset="0"/>
                </a:rPr>
                <a:t>.</a:t>
              </a:r>
              <a:endParaRPr lang="ru-RU" altLang="ru-RU" sz="2100" b="1">
                <a:solidFill>
                  <a:srgbClr val="C00000"/>
                </a:solidFill>
                <a:latin typeface="Corbel" panose="020B0503020204020204" pitchFamily="34" charset="0"/>
              </a:endParaRPr>
            </a:p>
          </p:txBody>
        </p:sp>
      </p:grpSp>
      <p:sp>
        <p:nvSpPr>
          <p:cNvPr id="13316" name="Прямоугольник 11"/>
          <p:cNvSpPr>
            <a:spLocks noChangeArrowheads="1"/>
          </p:cNvSpPr>
          <p:nvPr/>
        </p:nvSpPr>
        <p:spPr bwMode="auto">
          <a:xfrm>
            <a:off x="425053" y="3075385"/>
            <a:ext cx="8253413" cy="1615827"/>
          </a:xfrm>
          <a:prstGeom prst="rect">
            <a:avLst/>
          </a:prstGeom>
          <a:solidFill>
            <a:schemeClr val="bg1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285750" indent="-28575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аборты у девочек в возрасте до 14 лет вкл. считаются как аборты по медицинским показаниям, в силу физиологической незрелости организма.</a:t>
            </a: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25053" y="4099322"/>
          <a:ext cx="8253415" cy="1824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0683">
                  <a:extLst>
                    <a:ext uri="{9D8B030D-6E8A-4147-A177-3AD203B41FA5}">
                      <a16:colId xmlns="" xmlns:a16="http://schemas.microsoft.com/office/drawing/2014/main" val="2383772290"/>
                    </a:ext>
                  </a:extLst>
                </a:gridCol>
                <a:gridCol w="1650683">
                  <a:extLst>
                    <a:ext uri="{9D8B030D-6E8A-4147-A177-3AD203B41FA5}">
                      <a16:colId xmlns="" xmlns:a16="http://schemas.microsoft.com/office/drawing/2014/main" val="3307385614"/>
                    </a:ext>
                  </a:extLst>
                </a:gridCol>
                <a:gridCol w="1650683">
                  <a:extLst>
                    <a:ext uri="{9D8B030D-6E8A-4147-A177-3AD203B41FA5}">
                      <a16:colId xmlns="" xmlns:a16="http://schemas.microsoft.com/office/drawing/2014/main" val="3757298178"/>
                    </a:ext>
                  </a:extLst>
                </a:gridCol>
                <a:gridCol w="1650683">
                  <a:extLst>
                    <a:ext uri="{9D8B030D-6E8A-4147-A177-3AD203B41FA5}">
                      <a16:colId xmlns="" xmlns:a16="http://schemas.microsoft.com/office/drawing/2014/main" val="4243102920"/>
                    </a:ext>
                  </a:extLst>
                </a:gridCol>
                <a:gridCol w="1650683">
                  <a:extLst>
                    <a:ext uri="{9D8B030D-6E8A-4147-A177-3AD203B41FA5}">
                      <a16:colId xmlns="" xmlns:a16="http://schemas.microsoft.com/office/drawing/2014/main" val="2178495559"/>
                    </a:ext>
                  </a:extLst>
                </a:gridCol>
              </a:tblGrid>
              <a:tr h="153193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Территория проживания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мед. организация, 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где произведено прерывание</a:t>
                      </a:r>
                      <a:r>
                        <a:rPr kumimoji="0" lang="en-US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7" marB="342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 рождения, возраст на момент госпитализации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7" marB="342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 производства аборта</a:t>
                      </a:r>
                    </a:p>
                    <a:p>
                      <a:pPr algn="ctr"/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7" marB="342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Диагноз (МКБ-10)</a:t>
                      </a:r>
                    </a:p>
                    <a:p>
                      <a:pPr algn="ctr"/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7" marB="342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 прерывания беременности</a:t>
                      </a:r>
                    </a:p>
                    <a:p>
                      <a:pPr algn="ctr"/>
                      <a:endParaRPr lang="ru-RU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34297" marB="342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97304250"/>
                  </a:ext>
                </a:extLst>
              </a:tr>
              <a:tr h="292104"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7" marB="342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7" marB="342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7" marB="342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68580" marR="68580" marT="34297" marB="342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68580" marR="68580" marT="34297" marB="3429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328135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850679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152128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Cambria" panose="02040503050406030204" pitchFamily="18" charset="0"/>
              </a:rPr>
              <a:t>ФФСН №32</a:t>
            </a:r>
            <a:br>
              <a:rPr lang="ru-RU" sz="3200" b="1" dirty="0">
                <a:solidFill>
                  <a:srgbClr val="0070C0"/>
                </a:solidFill>
                <a:latin typeface="Cambria" panose="02040503050406030204" pitchFamily="18" charset="0"/>
              </a:rPr>
            </a:b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3384376"/>
          </a:xfrm>
        </p:spPr>
        <p:txBody>
          <a:bodyPr/>
          <a:lstStyle/>
          <a:p>
            <a:pPr algn="ctr">
              <a:spcBef>
                <a:spcPct val="0"/>
              </a:spcBef>
              <a:buNone/>
            </a:pPr>
            <a:endParaRPr lang="ru-RU" alt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None/>
            </a:pPr>
            <a:endParaRPr lang="ru-RU" alt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ru-RU" altLang="ru-RU" sz="3600" b="1" dirty="0" smtClean="0">
                <a:solidFill>
                  <a:srgbClr val="0070C0"/>
                </a:solidFill>
                <a:latin typeface="Cambria" panose="02040503050406030204" pitchFamily="18" charset="0"/>
                <a:cs typeface="Times New Roman" pitchFamily="18" charset="0"/>
              </a:rPr>
              <a:t>«</a:t>
            </a:r>
            <a:r>
              <a:rPr lang="ru-RU" altLang="ru-RU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itchFamily="18" charset="0"/>
              </a:rPr>
              <a:t>СВЕДЕНИЯ О МЕДИЦИНСКОЙ ПОМОЩИ БЕРЕМЕННЫМ, </a:t>
            </a:r>
          </a:p>
          <a:p>
            <a:pPr algn="ctr">
              <a:spcBef>
                <a:spcPct val="0"/>
              </a:spcBef>
              <a:buNone/>
            </a:pPr>
            <a:r>
              <a:rPr lang="ru-RU" altLang="ru-RU" sz="3600" b="1" dirty="0">
                <a:solidFill>
                  <a:srgbClr val="0070C0"/>
                </a:solidFill>
                <a:latin typeface="Cambria" panose="02040503050406030204" pitchFamily="18" charset="0"/>
                <a:cs typeface="Times New Roman" pitchFamily="18" charset="0"/>
              </a:rPr>
              <a:t>РОЖЕНИЦАМ И РОДИЛЬНИЦАМ»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03669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  <a:noFill/>
          <a:ln w="38100" cmpd="dbl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вносимые в форму №32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Внесены 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таблицу </a:t>
            </a:r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2120</a:t>
            </a:r>
          </a:p>
          <a:p>
            <a:pPr marL="0" indent="0">
              <a:buNone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Число женщин, </a:t>
            </a:r>
            <a:r>
              <a:rPr lang="ru-RU" sz="1400" b="1" dirty="0">
                <a:solidFill>
                  <a:srgbClr val="220EB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поступивших под наблюдение женской консультации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>
                <a:solidFill>
                  <a:srgbClr val="220EB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 сроке беременности до 14 недель …………………………………………………………..11____</a:t>
            </a:r>
            <a:endParaRPr lang="ru-RU" sz="1400" b="1" dirty="0">
              <a:solidFill>
                <a:srgbClr val="220EB2"/>
              </a:solidFill>
              <a:latin typeface="Times New Roman" pitchFamily="18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>
                <a:solidFill>
                  <a:srgbClr val="220EB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из них: прошедших оценку антенатального развития плода при сроке</a:t>
            </a:r>
          </a:p>
          <a:p>
            <a:pPr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>
                <a:solidFill>
                  <a:srgbClr val="220EB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беременности 11-14 недель - ультразвуковое исследование и</a:t>
            </a:r>
          </a:p>
          <a:p>
            <a:pPr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>
                <a:solidFill>
                  <a:srgbClr val="220EB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определение материнских сывороточных маркеров (связанного</a:t>
            </a:r>
          </a:p>
          <a:p>
            <a:pPr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>
                <a:solidFill>
                  <a:srgbClr val="220EB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 беременностью плазменного протеина и свободной </a:t>
            </a:r>
            <a:r>
              <a:rPr lang="ru-RU" sz="1400" b="1" dirty="0" smtClean="0">
                <a:solidFill>
                  <a:srgbClr val="220EB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субъединицы</a:t>
            </a:r>
            <a:endParaRPr lang="ru-RU" sz="1400" b="1" dirty="0">
              <a:solidFill>
                <a:srgbClr val="220EB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>
                <a:solidFill>
                  <a:srgbClr val="220EB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хронического гонадотропина)..…………………………………………………………….12____</a:t>
            </a:r>
          </a:p>
          <a:p>
            <a:pPr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>
                <a:solidFill>
                  <a:srgbClr val="220EB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из стр. 12 выявлено: хромосомных аномалий и(или) пороков развития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>
                <a:solidFill>
                  <a:srgbClr val="220EB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                                                                     плода…………....13____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>
                <a:solidFill>
                  <a:srgbClr val="220EB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из них: прервано беременностей…………………………………………………………..14____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>
                <a:solidFill>
                  <a:srgbClr val="220EB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Риск задержки роста плода………………………………………………………………...15____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>
                <a:solidFill>
                  <a:srgbClr val="220EB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Риск преждевременных родов……………………………………………………………..16____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b="1" dirty="0">
                <a:solidFill>
                  <a:srgbClr val="220EB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Риск </a:t>
            </a:r>
            <a:r>
              <a:rPr lang="ru-RU" sz="1400" b="1" dirty="0" err="1">
                <a:solidFill>
                  <a:srgbClr val="220EB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преэклампсии</a:t>
            </a:r>
            <a:r>
              <a:rPr lang="ru-RU" sz="1400" b="1" dirty="0">
                <a:solidFill>
                  <a:srgbClr val="220EB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………………………………………………………………………….17____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Arial" charset="0"/>
              <a:buNone/>
            </a:pPr>
            <a:r>
              <a:rPr lang="ru-RU" sz="1400" b="1" dirty="0">
                <a:solidFill>
                  <a:srgbClr val="220EB2"/>
                </a:solidFill>
                <a:latin typeface="Times New Roman" pitchFamily="18" charset="0"/>
              </a:rPr>
              <a:t>Число женщин, прошедших оценку антенатального развития плода при сроке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Arial" charset="0"/>
              <a:buNone/>
            </a:pPr>
            <a:r>
              <a:rPr lang="ru-RU" sz="1400" b="1" dirty="0">
                <a:solidFill>
                  <a:srgbClr val="220EB2"/>
                </a:solidFill>
                <a:latin typeface="Times New Roman" pitchFamily="18" charset="0"/>
              </a:rPr>
              <a:t>беременности от 19 до 21 недели – ультразвуковое исследование………………………......18____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Arial" charset="0"/>
              <a:buNone/>
            </a:pPr>
            <a:r>
              <a:rPr lang="ru-RU" sz="1400" b="1" dirty="0">
                <a:solidFill>
                  <a:srgbClr val="220EB2"/>
                </a:solidFill>
                <a:latin typeface="Times New Roman" pitchFamily="18" charset="0"/>
              </a:rPr>
              <a:t>из них: выявлено хромосомных аномалий и (или) пороков развития плода……………...19____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Arial" charset="0"/>
              <a:buNone/>
            </a:pPr>
            <a:r>
              <a:rPr lang="ru-RU" sz="1400" b="1" dirty="0">
                <a:solidFill>
                  <a:srgbClr val="220EB2"/>
                </a:solidFill>
                <a:latin typeface="Times New Roman" pitchFamily="18" charset="0"/>
              </a:rPr>
              <a:t>                из них: прервано беременностей………………………………………………………20____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Arial" charset="0"/>
              <a:buNone/>
            </a:pPr>
            <a:r>
              <a:rPr lang="ru-RU" sz="1400" b="1" dirty="0">
                <a:solidFill>
                  <a:srgbClr val="220EB2"/>
                </a:solidFill>
                <a:latin typeface="Times New Roman" pitchFamily="18" charset="0"/>
              </a:rPr>
              <a:t>       из строки 17: число женщин, поступивших под наблюдение женской консультации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Arial" charset="0"/>
              <a:buNone/>
            </a:pPr>
            <a:r>
              <a:rPr lang="ru-RU" sz="1400" b="1" dirty="0">
                <a:solidFill>
                  <a:srgbClr val="220EB2"/>
                </a:solidFill>
                <a:latin typeface="Times New Roman" pitchFamily="18" charset="0"/>
              </a:rPr>
              <a:t>                               при сроке беременности более 14 недель......................................................21____</a:t>
            </a:r>
          </a:p>
          <a:p>
            <a:pPr>
              <a:buFont typeface="Arial" charset="0"/>
              <a:buNone/>
            </a:pPr>
            <a:r>
              <a:rPr lang="ru-RU" sz="1600" b="1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</a:p>
          <a:p>
            <a:pPr marL="0" indent="0">
              <a:buNone/>
            </a:pPr>
            <a:endParaRPr lang="ru-RU" sz="16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68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426997"/>
          </a:solidFill>
        </p:spPr>
        <p:txBody>
          <a:bodyPr>
            <a:normAutofit/>
          </a:bodyPr>
          <a:lstStyle/>
          <a:p>
            <a:r>
              <a:rPr lang="ru-RU" sz="2800" b="1" spc="-50" dirty="0">
                <a:solidFill>
                  <a:schemeClr val="bg1"/>
                </a:solidFill>
                <a:latin typeface="Times New Roman" pitchFamily="18" charset="0"/>
              </a:rPr>
              <a:t>Раздел 1. Медицинская помощь, оказанная беременным женщинам</a:t>
            </a:r>
            <a:endParaRPr lang="ru-RU" sz="2800" b="1" dirty="0" smtClean="0">
              <a:solidFill>
                <a:schemeClr val="bg1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77072"/>
          </a:xfrm>
        </p:spPr>
        <p:txBody>
          <a:bodyPr/>
          <a:lstStyle/>
          <a:p>
            <a:pPr marL="91440" lvl="0" indent="-91440" algn="just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Char char=" "/>
            </a:pPr>
            <a:endParaRPr lang="ru-RU" sz="1800" dirty="0" smtClean="0">
              <a:solidFill>
                <a:srgbClr val="0070C0"/>
              </a:solidFill>
              <a:latin typeface="Times New Roman" pitchFamily="18" charset="0"/>
            </a:endParaRPr>
          </a:p>
          <a:p>
            <a:pPr marL="91440" lvl="0" indent="-91440" algn="just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Char char=" "/>
            </a:pPr>
            <a:r>
              <a:rPr lang="ru-RU" sz="2800" b="1" dirty="0" smtClean="0">
                <a:latin typeface="Times New Roman" pitchFamily="18" charset="0"/>
              </a:rPr>
              <a:t>Табл. 2120</a:t>
            </a:r>
          </a:p>
          <a:p>
            <a:pPr marL="91440" lvl="0" indent="-91440" algn="just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Char char=" "/>
            </a:pPr>
            <a:r>
              <a:rPr lang="ru-RU" sz="2000" b="1" dirty="0" smtClean="0">
                <a:latin typeface="Times New Roman" pitchFamily="18" charset="0"/>
              </a:rPr>
              <a:t>КОНТРОЛЬ:</a:t>
            </a:r>
            <a:r>
              <a:rPr lang="ru-RU" sz="1800" dirty="0" smtClean="0">
                <a:latin typeface="Times New Roman" pitchFamily="18" charset="0"/>
              </a:rPr>
              <a:t> </a:t>
            </a:r>
            <a:endParaRPr lang="ru-RU" sz="1800" dirty="0">
              <a:latin typeface="Times New Roman" pitchFamily="18" charset="0"/>
            </a:endParaRPr>
          </a:p>
          <a:p>
            <a:pPr marL="91440" lvl="0" indent="-91440" algn="just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Char char=" "/>
            </a:pP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</a:rPr>
              <a:t>ОБРАТИТЕ ВНИМАНИЕ! </a:t>
            </a:r>
            <a:r>
              <a:rPr lang="ru-RU" sz="1800" b="1" dirty="0">
                <a:solidFill>
                  <a:srgbClr val="220EB2"/>
                </a:solidFill>
                <a:latin typeface="Times New Roman" pitchFamily="18" charset="0"/>
              </a:rPr>
              <a:t>(в 2019 году была строка 15 – число плодов у которых выявлены врожденные пороки развития)</a:t>
            </a:r>
          </a:p>
          <a:p>
            <a:pPr marL="91440" lvl="0" indent="-91440" algn="just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Calibri" panose="020F0502020204030204" pitchFamily="34" charset="0"/>
              <a:buChar char=" "/>
            </a:pPr>
            <a:r>
              <a:rPr lang="ru-RU" sz="1800" b="1" dirty="0" smtClean="0">
                <a:solidFill>
                  <a:srgbClr val="220EB2"/>
                </a:solidFill>
                <a:latin typeface="Times New Roman" pitchFamily="18" charset="0"/>
              </a:rPr>
              <a:t>(В отчете за 2020 год стр</a:t>
            </a:r>
            <a:r>
              <a:rPr lang="ru-RU" sz="1800" b="1" dirty="0">
                <a:solidFill>
                  <a:srgbClr val="220EB2"/>
                </a:solidFill>
                <a:latin typeface="Times New Roman" pitchFamily="18" charset="0"/>
              </a:rPr>
              <a:t>. 13 + стр. 20 (число плодов, у которых выявлены врожденные пороки развития и хромосомные аномалии – всего) </a:t>
            </a:r>
            <a:r>
              <a:rPr lang="ru-RU" sz="1800" b="1" dirty="0" smtClean="0">
                <a:solidFill>
                  <a:srgbClr val="220EB2"/>
                </a:solidFill>
                <a:latin typeface="Times New Roman" pitchFamily="18" charset="0"/>
              </a:rPr>
              <a:t>может </a:t>
            </a:r>
            <a:r>
              <a:rPr lang="ru-RU" sz="1800" b="1" dirty="0">
                <a:solidFill>
                  <a:srgbClr val="220EB2"/>
                </a:solidFill>
                <a:latin typeface="Times New Roman" pitchFamily="18" charset="0"/>
              </a:rPr>
              <a:t>быть равно или меньше </a:t>
            </a:r>
            <a:r>
              <a:rPr lang="ru-RU" sz="1800" b="1" dirty="0" smtClean="0">
                <a:solidFill>
                  <a:srgbClr val="220EB2"/>
                </a:solidFill>
                <a:latin typeface="Times New Roman" pitchFamily="18" charset="0"/>
              </a:rPr>
              <a:t>числа </a:t>
            </a:r>
            <a:r>
              <a:rPr lang="ru-RU" sz="1800" b="1" dirty="0">
                <a:solidFill>
                  <a:srgbClr val="220EB2"/>
                </a:solidFill>
                <a:latin typeface="Times New Roman" pitchFamily="18" charset="0"/>
              </a:rPr>
              <a:t>выявленных плодов с врожденными аномалиями и пороками развития ФСН № 30, Табл. 5116, стр. 1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</a:t>
            </a:r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3368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068960"/>
            <a:ext cx="8640960" cy="7200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500" b="1" dirty="0" smtClean="0">
                <a:solidFill>
                  <a:srgbClr val="0070C0"/>
                </a:solidFill>
                <a:latin typeface="Cambria" pitchFamily="18" charset="0"/>
              </a:rPr>
              <a:t>№13, №14, №30, №32, вкладыш №232, №61</a:t>
            </a:r>
            <a:endParaRPr lang="ru-RU" sz="2500" b="1" dirty="0">
              <a:solidFill>
                <a:srgbClr val="0070C0"/>
              </a:solidFill>
              <a:latin typeface="Cambria" pitchFamily="18" charset="0"/>
            </a:endParaRPr>
          </a:p>
        </p:txBody>
      </p:sp>
      <p:pic>
        <p:nvPicPr>
          <p:cNvPr id="4098" name="Picture 2" descr="C:\Users\Admin\Pictures\slides\landscape-1488301083-small-baby-bump.jpg"/>
          <p:cNvPicPr>
            <a:picLocks noChangeAspect="1" noChangeArrowheads="1"/>
          </p:cNvPicPr>
          <p:nvPr/>
        </p:nvPicPr>
        <p:blipFill>
          <a:blip r:embed="rId2" cstate="print">
            <a:grayscl/>
            <a:lum contrast="30000"/>
          </a:blip>
          <a:srcRect t="6100" b="30901"/>
          <a:stretch>
            <a:fillRect/>
          </a:stretch>
        </p:blipFill>
        <p:spPr bwMode="auto">
          <a:xfrm>
            <a:off x="0" y="3977680"/>
            <a:ext cx="9144000" cy="2880320"/>
          </a:xfrm>
          <a:prstGeom prst="rect">
            <a:avLst/>
          </a:prstGeom>
          <a:noFill/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2362274"/>
          </a:xfrm>
          <a:noFill/>
          <a:ln w="38100" cmpd="dbl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 lvl="0"/>
            <a:r>
              <a:rPr lang="ru-RU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</a:rPr>
              <a:t>Сведения о </a:t>
            </a:r>
            <a:r>
              <a:rPr lang="ru-R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рождаемости, </a:t>
            </a:r>
            <a:r>
              <a:rPr lang="ru-RU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структуре </a:t>
            </a:r>
            <a:r>
              <a:rPr lang="ru-R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заболеваемости и смертности беременных, рожениц, родильниц и </a:t>
            </a:r>
            <a:r>
              <a:rPr lang="ru-RU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mbria" panose="02040503050406030204" pitchFamily="18" charset="0"/>
                <a:cs typeface="Times New Roman" pitchFamily="18" charset="0"/>
              </a:rPr>
              <a:t>новорожденных представлены в</a:t>
            </a:r>
            <a:r>
              <a:rPr lang="ru-R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itchFamily="18" charset="0"/>
                <a:cs typeface="Segoe UI Light" pitchFamily="34" charset="0"/>
              </a:rPr>
              <a:t/>
            </a:r>
            <a:br>
              <a:rPr lang="ru-R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itchFamily="18" charset="0"/>
                <a:cs typeface="Segoe UI Light" pitchFamily="34" charset="0"/>
              </a:rPr>
            </a:br>
            <a:r>
              <a:rPr lang="ru-RU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mbria" pitchFamily="18" charset="0"/>
              </a:rPr>
              <a:t>ф</a:t>
            </a:r>
            <a:r>
              <a:rPr lang="ru-RU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mbria" pitchFamily="18" charset="0"/>
              </a:rPr>
              <a:t>ормах федерального статистического наблюдения (далее -  ФФСН) </a:t>
            </a:r>
            <a:endParaRPr lang="ru-RU" sz="2800" b="1" dirty="0">
              <a:solidFill>
                <a:schemeClr val="tx1">
                  <a:lumMod val="65000"/>
                  <a:lumOff val="35000"/>
                </a:schemeClr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426997"/>
          </a:solidFill>
        </p:spPr>
        <p:txBody>
          <a:bodyPr>
            <a:normAutofit/>
          </a:bodyPr>
          <a:lstStyle/>
          <a:p>
            <a:r>
              <a:rPr lang="ru-RU" sz="3200" b="1" spc="-50" dirty="0">
                <a:solidFill>
                  <a:schemeClr val="bg1"/>
                </a:solidFill>
                <a:latin typeface="Times New Roman" pitchFamily="18" charset="0"/>
              </a:rPr>
              <a:t>Раздел 2. </a:t>
            </a:r>
            <a:r>
              <a:rPr lang="ru-RU" sz="3200" b="1" spc="-50" dirty="0" smtClean="0">
                <a:solidFill>
                  <a:schemeClr val="bg1"/>
                </a:solidFill>
                <a:latin typeface="Times New Roman" pitchFamily="18" charset="0"/>
              </a:rPr>
              <a:t>Родовспоможение</a:t>
            </a:r>
            <a:r>
              <a:rPr lang="ru-RU" sz="3200" spc="-5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itchFamily="18" charset="0"/>
              </a:rPr>
              <a:t/>
            </a:r>
            <a:br>
              <a:rPr lang="ru-RU" sz="3200" spc="-5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itchFamily="18" charset="0"/>
              </a:rPr>
            </a:b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</a:rPr>
              <a:t>Что нового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</a:rPr>
              <a:t>?</a:t>
            </a:r>
            <a:endParaRPr lang="ru-RU" sz="2800" dirty="0" smtClean="0">
              <a:solidFill>
                <a:schemeClr val="bg1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         2.1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Родовспоможение на 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дому </a:t>
            </a:r>
            <a:r>
              <a:rPr lang="ru-RU" sz="1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(исключена из Ф-30)</a:t>
            </a:r>
          </a:p>
          <a:p>
            <a:pPr marL="0" indent="0">
              <a:buNone/>
            </a:pP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(2200)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</a:t>
            </a:r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/>
          </p:nvPr>
        </p:nvGraphicFramePr>
        <p:xfrm>
          <a:off x="457200" y="2118334"/>
          <a:ext cx="8187248" cy="3907633"/>
        </p:xfrm>
        <a:graphic>
          <a:graphicData uri="http://schemas.openxmlformats.org/drawingml/2006/table">
            <a:tbl>
              <a:tblPr firstRow="1" firstCol="1" bandRow="1"/>
              <a:tblGrid>
                <a:gridCol w="6276434"/>
                <a:gridCol w="819409"/>
                <a:gridCol w="1091405"/>
              </a:tblGrid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b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1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474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474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Роды на дому, всего, </a:t>
                      </a:r>
                      <a:r>
                        <a:rPr lang="ru-RU" sz="1400" b="1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ед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474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143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принято врачами и средним медицинским персоналом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474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Роды без последующей госпитализации родильниц (из стр. 1), </a:t>
                      </a:r>
                      <a:r>
                        <a:rPr lang="ru-RU" sz="1400" b="1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ед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474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Закончили беременность на дому  в сроки 22 – 27 недель (из стр. 1), чел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474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 детей, родившихся на дому, всего, чел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474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1143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умерло в первые 0 – 168 часов жизни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6948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Родилось детей без последующей госпитализации родильниц, чел: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живыми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474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8001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</a:t>
                      </a:r>
                      <a:r>
                        <a:rPr lang="ru-RU" sz="14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умерло в первые 0 – 168 часов жизни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474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мертвыми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474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вакцинировано против туберкулеза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733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426997"/>
          </a:solidFill>
        </p:spPr>
        <p:txBody>
          <a:bodyPr>
            <a:normAutofit/>
          </a:bodyPr>
          <a:lstStyle/>
          <a:p>
            <a:r>
              <a:rPr lang="ru-RU" sz="3200" b="1" spc="-50" dirty="0">
                <a:solidFill>
                  <a:schemeClr val="bg1"/>
                </a:solidFill>
                <a:latin typeface="Times New Roman" pitchFamily="18" charset="0"/>
              </a:rPr>
              <a:t>Раздел 2. </a:t>
            </a:r>
            <a:r>
              <a:rPr lang="ru-RU" sz="3200" b="1" spc="-50" dirty="0" smtClean="0">
                <a:solidFill>
                  <a:schemeClr val="bg1"/>
                </a:solidFill>
                <a:latin typeface="Times New Roman" pitchFamily="18" charset="0"/>
              </a:rPr>
              <a:t>Родовспоможение</a:t>
            </a:r>
            <a:r>
              <a:rPr lang="ru-RU" sz="3200" spc="-5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itchFamily="18" charset="0"/>
              </a:rPr>
              <a:t/>
            </a:r>
            <a:br>
              <a:rPr lang="ru-RU" sz="3200" spc="-5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itchFamily="18" charset="0"/>
              </a:rPr>
            </a:b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</a:rPr>
              <a:t>Что нового 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</a:rPr>
              <a:t>?</a:t>
            </a:r>
            <a:endParaRPr lang="ru-RU" sz="2800" dirty="0" smtClean="0">
              <a:solidFill>
                <a:schemeClr val="bg1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              2.2. Контрацепция 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(исключена из Ф-30)</a:t>
            </a:r>
          </a:p>
          <a:p>
            <a:pPr marL="0" indent="0">
              <a:buNone/>
            </a:pP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(2201)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</a:t>
            </a:r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3310031"/>
              </p:ext>
            </p:extLst>
          </p:nvPr>
        </p:nvGraphicFramePr>
        <p:xfrm>
          <a:off x="457200" y="2395488"/>
          <a:ext cx="8187248" cy="2747034"/>
        </p:xfrm>
        <a:graphic>
          <a:graphicData uri="http://schemas.openxmlformats.org/drawingml/2006/table">
            <a:tbl>
              <a:tblPr firstRow="1" firstCol="1" bandRow="1"/>
              <a:tblGrid>
                <a:gridCol w="6276434"/>
                <a:gridCol w="819409"/>
                <a:gridCol w="1091405"/>
              </a:tblGrid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b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строки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spc="-1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Число</a:t>
                      </a:r>
                      <a:endParaRPr lang="ru-RU" sz="14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474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474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Состоит под наблюдением на конец года женщин, </a:t>
                      </a:r>
                      <a:endParaRPr lang="ru-RU" sz="1600" b="1" dirty="0" smtClean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имеющих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внутриматочные спирали, чел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474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использующих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гормональную контрацепцию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474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Введено внутриматочных спиралей (в подразделениях, оказывающих медицинскую 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помощь в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амбулаторных и стационарных условиях), </a:t>
                      </a:r>
                      <a:r>
                        <a:rPr lang="ru-RU" sz="1600" b="1" dirty="0" err="1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ед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 smtClean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474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386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16632"/>
            <a:ext cx="7543800" cy="144016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Приказ Минздрава России от 27.12.2011 № 1687 н (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изменениями 13.09.2019 пр. № 755н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«О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медицинских критериях рождения, форме документа о рождении и порядке его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выдачи»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916832"/>
            <a:ext cx="8136904" cy="4209331"/>
          </a:xfrm>
        </p:spPr>
        <p:txBody>
          <a:bodyPr rtlCol="0">
            <a:normAutofit lnSpcReduction="10000"/>
          </a:bodyPr>
          <a:lstStyle/>
          <a:p>
            <a:r>
              <a:rPr lang="ru-RU" sz="1600" b="1" u="sng" dirty="0" smtClean="0">
                <a:solidFill>
                  <a:srgbClr val="220EB2"/>
                </a:solidFill>
              </a:rPr>
              <a:t>Пункт 2</a:t>
            </a:r>
            <a:r>
              <a:rPr lang="ru-RU" sz="1600" b="1" u="sng" dirty="0">
                <a:solidFill>
                  <a:srgbClr val="220EB2"/>
                </a:solidFill>
              </a:rPr>
              <a:t>. Медицинскими критериями рождения являются:</a:t>
            </a:r>
            <a:r>
              <a:rPr lang="ru-RU" sz="1600" dirty="0">
                <a:solidFill>
                  <a:srgbClr val="220EB2"/>
                </a:solidFill>
              </a:rPr>
              <a:t/>
            </a:r>
            <a:br>
              <a:rPr lang="ru-RU" sz="1600" dirty="0">
                <a:solidFill>
                  <a:srgbClr val="220EB2"/>
                </a:solidFill>
              </a:rPr>
            </a:br>
            <a:r>
              <a:rPr lang="ru-RU" sz="1600" dirty="0" smtClean="0">
                <a:solidFill>
                  <a:srgbClr val="220EB2"/>
                </a:solidFill>
              </a:rPr>
              <a:t>1</a:t>
            </a:r>
            <a:r>
              <a:rPr lang="ru-RU" sz="1600" dirty="0">
                <a:solidFill>
                  <a:srgbClr val="220EB2"/>
                </a:solidFill>
              </a:rPr>
              <a:t>) срок беременности 22 недели и более при массе тела ребенка при рождении 500 грамм и более (</a:t>
            </a:r>
            <a:r>
              <a:rPr lang="ru-RU" sz="1600" u="sng" dirty="0">
                <a:solidFill>
                  <a:srgbClr val="220EB2"/>
                </a:solidFill>
              </a:rPr>
              <a:t>или менее 500 грамм при многоплодных родах</a:t>
            </a:r>
            <a:r>
              <a:rPr lang="ru-RU" sz="1600" dirty="0">
                <a:solidFill>
                  <a:srgbClr val="220EB2"/>
                </a:solidFill>
              </a:rPr>
              <a:t>) или в случае, если масса тела ребенка при рождении неизвестна, при длине тела ребенка при рождении 25 см и более;</a:t>
            </a:r>
            <a:br>
              <a:rPr lang="ru-RU" sz="1600" dirty="0">
                <a:solidFill>
                  <a:srgbClr val="220EB2"/>
                </a:solidFill>
              </a:rPr>
            </a:br>
            <a:r>
              <a:rPr lang="ru-RU" sz="1600" dirty="0" smtClean="0">
                <a:solidFill>
                  <a:srgbClr val="220EB2"/>
                </a:solidFill>
              </a:rPr>
              <a:t>2</a:t>
            </a:r>
            <a:r>
              <a:rPr lang="ru-RU" sz="1600" dirty="0">
                <a:solidFill>
                  <a:srgbClr val="220EB2"/>
                </a:solidFill>
              </a:rPr>
              <a:t>) срок беременности </a:t>
            </a:r>
            <a:r>
              <a:rPr lang="ru-RU" sz="1600" u="sng" dirty="0">
                <a:solidFill>
                  <a:srgbClr val="220EB2"/>
                </a:solidFill>
              </a:rPr>
              <a:t>менее 22 недель или масса тела ребенка при рождении менее 500 грамм</a:t>
            </a:r>
            <a:r>
              <a:rPr lang="ru-RU" sz="1600" dirty="0">
                <a:solidFill>
                  <a:srgbClr val="220EB2"/>
                </a:solidFill>
              </a:rPr>
              <a:t>, или в случае, если масса тела ребенка при рождении неизвестна, длина тела ребенка при рождении менее 25 см - при продолжительности жизни более 168 часов после рождения (7 суток</a:t>
            </a:r>
            <a:r>
              <a:rPr lang="ru-RU" sz="1600" dirty="0" smtClean="0">
                <a:solidFill>
                  <a:srgbClr val="220EB2"/>
                </a:solidFill>
              </a:rPr>
              <a:t>).</a:t>
            </a:r>
          </a:p>
          <a:p>
            <a:r>
              <a:rPr lang="ru-RU" sz="1600" dirty="0" smtClean="0">
                <a:solidFill>
                  <a:srgbClr val="220EB2"/>
                </a:solidFill>
              </a:rPr>
              <a:t>1. срок </a:t>
            </a:r>
            <a:r>
              <a:rPr lang="ru-RU" sz="1600" dirty="0" err="1" smtClean="0">
                <a:solidFill>
                  <a:srgbClr val="220EB2"/>
                </a:solidFill>
              </a:rPr>
              <a:t>гестации</a:t>
            </a:r>
            <a:r>
              <a:rPr lang="ru-RU" sz="1600" dirty="0" smtClean="0">
                <a:solidFill>
                  <a:srgbClr val="220EB2"/>
                </a:solidFill>
              </a:rPr>
              <a:t> более 22 недель, масса тела более 500 г  - вносим в т 2245</a:t>
            </a:r>
          </a:p>
          <a:p>
            <a:r>
              <a:rPr lang="ru-RU" sz="1600" dirty="0" smtClean="0">
                <a:solidFill>
                  <a:srgbClr val="220EB2"/>
                </a:solidFill>
              </a:rPr>
              <a:t>2. срок </a:t>
            </a:r>
            <a:r>
              <a:rPr lang="ru-RU" sz="1600" dirty="0" err="1" smtClean="0">
                <a:solidFill>
                  <a:srgbClr val="220EB2"/>
                </a:solidFill>
              </a:rPr>
              <a:t>гестации</a:t>
            </a:r>
            <a:r>
              <a:rPr lang="ru-RU" sz="1600" dirty="0" smtClean="0">
                <a:solidFill>
                  <a:srgbClr val="220EB2"/>
                </a:solidFill>
              </a:rPr>
              <a:t> более 22 недель, менее 500 г (многоплодная беременность)  - в </a:t>
            </a:r>
            <a:r>
              <a:rPr lang="ru-RU" sz="1600" dirty="0" err="1" smtClean="0">
                <a:solidFill>
                  <a:srgbClr val="220EB2"/>
                </a:solidFill>
              </a:rPr>
              <a:t>табл</a:t>
            </a:r>
            <a:r>
              <a:rPr lang="ru-RU" sz="1600" dirty="0" smtClean="0">
                <a:solidFill>
                  <a:srgbClr val="220EB2"/>
                </a:solidFill>
              </a:rPr>
              <a:t> 2245 не вносим. Предоставляем сведения по детям отдельно, так как роды с 22 недель </a:t>
            </a:r>
            <a:r>
              <a:rPr lang="ru-RU" sz="1600" dirty="0" err="1" smtClean="0">
                <a:solidFill>
                  <a:srgbClr val="220EB2"/>
                </a:solidFill>
              </a:rPr>
              <a:t>гестации</a:t>
            </a:r>
            <a:r>
              <a:rPr lang="ru-RU" sz="1600" dirty="0" smtClean="0">
                <a:solidFill>
                  <a:srgbClr val="220EB2"/>
                </a:solidFill>
              </a:rPr>
              <a:t> прошли, но по массе тела ребенок не может быть занесен в </a:t>
            </a:r>
            <a:r>
              <a:rPr lang="ru-RU" sz="1600" dirty="0" err="1" smtClean="0">
                <a:solidFill>
                  <a:srgbClr val="220EB2"/>
                </a:solidFill>
              </a:rPr>
              <a:t>табл</a:t>
            </a:r>
            <a:r>
              <a:rPr lang="ru-RU" sz="1600" dirty="0" smtClean="0">
                <a:solidFill>
                  <a:srgbClr val="220EB2"/>
                </a:solidFill>
              </a:rPr>
              <a:t> 2245. Будет разница в контроле.</a:t>
            </a:r>
          </a:p>
          <a:p>
            <a:r>
              <a:rPr lang="ru-RU" sz="1600" dirty="0" smtClean="0">
                <a:solidFill>
                  <a:srgbClr val="220EB2"/>
                </a:solidFill>
              </a:rPr>
              <a:t>3. срок </a:t>
            </a:r>
            <a:r>
              <a:rPr lang="ru-RU" sz="1600" dirty="0" err="1" smtClean="0">
                <a:solidFill>
                  <a:srgbClr val="220EB2"/>
                </a:solidFill>
              </a:rPr>
              <a:t>гестации</a:t>
            </a:r>
            <a:r>
              <a:rPr lang="ru-RU" sz="1600" dirty="0" smtClean="0">
                <a:solidFill>
                  <a:srgbClr val="220EB2"/>
                </a:solidFill>
              </a:rPr>
              <a:t> менее 22 недель, масса тела менее 500 г, прожил более 168 ч – считаем новорожденным. Предоставляем информацию по таким детям. В </a:t>
            </a:r>
            <a:r>
              <a:rPr lang="ru-RU" sz="1600" dirty="0" err="1" smtClean="0">
                <a:solidFill>
                  <a:srgbClr val="220EB2"/>
                </a:solidFill>
              </a:rPr>
              <a:t>табл</a:t>
            </a:r>
            <a:r>
              <a:rPr lang="ru-RU" sz="1600" dirty="0" smtClean="0">
                <a:solidFill>
                  <a:srgbClr val="220EB2"/>
                </a:solidFill>
              </a:rPr>
              <a:t> 2245 не вносим. Разница по родам и детям будет.</a:t>
            </a:r>
          </a:p>
          <a:p>
            <a:endParaRPr lang="ru-RU" sz="1600" dirty="0" smtClean="0"/>
          </a:p>
          <a:p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398063" y="3928126"/>
            <a:ext cx="273730" cy="1867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409838" y="4365104"/>
            <a:ext cx="273730" cy="1867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401070" y="5373216"/>
            <a:ext cx="273730" cy="1649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24029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561512" cy="1143000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Times New Roman" pitchFamily="18" charset="0"/>
              </a:rPr>
              <a:t>Раздел 1. Медицинская помощь, оказанная беременным женщинам</a:t>
            </a:r>
            <a:endParaRPr lang="ru-RU" sz="2800" dirty="0" smtClean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41987" name="Rectangle 3"/>
          <p:cNvSpPr>
            <a:spLocks noGrp="1"/>
          </p:cNvSpPr>
          <p:nvPr>
            <p:ph type="body" idx="4294967295"/>
          </p:nvPr>
        </p:nvSpPr>
        <p:spPr>
          <a:xfrm>
            <a:off x="179512" y="1417638"/>
            <a:ext cx="8496944" cy="208337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</a:rPr>
              <a:t>	</a:t>
            </a:r>
            <a:r>
              <a:rPr lang="ru-RU" sz="2400" b="1" dirty="0" smtClean="0">
                <a:latin typeface="Times New Roman" pitchFamily="18" charset="0"/>
              </a:rPr>
              <a:t>Табл. 2130</a:t>
            </a:r>
          </a:p>
          <a:p>
            <a:pPr>
              <a:buFont typeface="Arial" charset="0"/>
              <a:buNone/>
            </a:pPr>
            <a:r>
              <a:rPr lang="ru-RU" sz="2200" dirty="0" smtClean="0">
                <a:latin typeface="Times New Roman" pitchFamily="18" charset="0"/>
              </a:rPr>
              <a:t>	</a:t>
            </a:r>
            <a:r>
              <a:rPr lang="ru-RU" sz="2200" b="1" dirty="0" smtClean="0">
                <a:latin typeface="Times New Roman" pitchFamily="18" charset="0"/>
              </a:rPr>
              <a:t>КОНТРОЛЬ:</a:t>
            </a:r>
            <a:r>
              <a:rPr lang="ru-RU" sz="2200" dirty="0" smtClean="0">
                <a:latin typeface="Times New Roman" pitchFamily="18" charset="0"/>
              </a:rPr>
              <a:t> </a:t>
            </a:r>
            <a:r>
              <a:rPr lang="ru-RU" sz="2200" dirty="0" smtClean="0">
                <a:solidFill>
                  <a:srgbClr val="220EB2"/>
                </a:solidFill>
                <a:latin typeface="Times New Roman" pitchFamily="18" charset="0"/>
              </a:rPr>
              <a:t>Всего заболеваний: стр.1 гр.4=сумме строк 2 по 15.	Разницу суммы пояснить списком заболеваний не вошедших       в таблицу.</a:t>
            </a:r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179512" y="3717032"/>
            <a:ext cx="8382000" cy="2376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</a:rPr>
              <a:t>	</a:t>
            </a:r>
            <a:r>
              <a:rPr lang="ru-RU" sz="2400" dirty="0">
                <a:latin typeface="Times New Roman" pitchFamily="18" charset="0"/>
              </a:rPr>
              <a:t>Т</a:t>
            </a:r>
            <a:r>
              <a:rPr lang="ru-RU" sz="2400" b="1" dirty="0">
                <a:latin typeface="Times New Roman" pitchFamily="18" charset="0"/>
              </a:rPr>
              <a:t>абл. </a:t>
            </a:r>
            <a:r>
              <a:rPr lang="ru-RU" sz="2400" b="1" dirty="0" smtClean="0">
                <a:latin typeface="Times New Roman" pitchFamily="18" charset="0"/>
              </a:rPr>
              <a:t>2150</a:t>
            </a:r>
            <a:endParaRPr lang="ru-RU" sz="2400" b="1" dirty="0">
              <a:latin typeface="Times New Roman" pitchFamily="18" charset="0"/>
            </a:endParaRPr>
          </a:p>
          <a:p>
            <a:pPr algn="just">
              <a:lnSpc>
                <a:spcPct val="80000"/>
              </a:lnSpc>
              <a:buFont typeface="Arial" charset="0"/>
              <a:buNone/>
            </a:pPr>
            <a:r>
              <a:rPr lang="ru-RU" sz="2200" dirty="0">
                <a:latin typeface="Times New Roman" pitchFamily="18" charset="0"/>
              </a:rPr>
              <a:t>	</a:t>
            </a:r>
            <a:r>
              <a:rPr lang="ru-RU" sz="2200" b="1" dirty="0">
                <a:latin typeface="Times New Roman" pitchFamily="18" charset="0"/>
              </a:rPr>
              <a:t>УСЛОВНЫЙ КОНТРОЛЬ:</a:t>
            </a:r>
            <a:r>
              <a:rPr lang="ru-RU" sz="2200" dirty="0">
                <a:latin typeface="Times New Roman" pitchFamily="18" charset="0"/>
              </a:rPr>
              <a:t> </a:t>
            </a:r>
            <a:r>
              <a:rPr lang="ru-RU" sz="2200" dirty="0" smtClean="0">
                <a:solidFill>
                  <a:srgbClr val="220EB2"/>
                </a:solidFill>
                <a:latin typeface="Times New Roman" pitchFamily="18" charset="0"/>
              </a:rPr>
              <a:t>Число </a:t>
            </a:r>
            <a:r>
              <a:rPr lang="ru-RU" sz="2200" dirty="0">
                <a:solidFill>
                  <a:srgbClr val="220EB2"/>
                </a:solidFill>
                <a:latin typeface="Times New Roman" pitchFamily="18" charset="0"/>
              </a:rPr>
              <a:t>женщин, у которых зарегистрированы заболевания  и  патологические состояния, </a:t>
            </a:r>
            <a:r>
              <a:rPr lang="ru-RU" sz="2200" dirty="0" smtClean="0">
                <a:solidFill>
                  <a:srgbClr val="220EB2"/>
                </a:solidFill>
                <a:latin typeface="Times New Roman" pitchFamily="18" charset="0"/>
              </a:rPr>
              <a:t>предшествовавшие или возникшие во время беременности = не более значения табл. 2110, стр. 1, гр.5.</a:t>
            </a:r>
            <a:endParaRPr lang="ru-RU" sz="2200" dirty="0">
              <a:solidFill>
                <a:srgbClr val="220EB2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7117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/>
          </p:nvPr>
        </p:nvSpPr>
        <p:spPr>
          <a:xfrm>
            <a:off x="822960" y="1"/>
            <a:ext cx="7543800" cy="692695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</a:rPr>
              <a:t>Раздел 2. Родовспоможение</a:t>
            </a:r>
          </a:p>
        </p:txBody>
      </p:sp>
      <p:sp>
        <p:nvSpPr>
          <p:cNvPr id="20482" name="Rectangle 3"/>
          <p:cNvSpPr>
            <a:spLocks noGrp="1"/>
          </p:cNvSpPr>
          <p:nvPr>
            <p:ph idx="1"/>
          </p:nvPr>
        </p:nvSpPr>
        <p:spPr>
          <a:xfrm>
            <a:off x="395535" y="692696"/>
            <a:ext cx="8325632" cy="216024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25000" lnSpcReduction="20000"/>
          </a:bodyPr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1800" dirty="0" smtClean="0">
                <a:latin typeface="Times New Roman" pitchFamily="18" charset="0"/>
              </a:rPr>
              <a:t>	</a:t>
            </a:r>
            <a:r>
              <a:rPr lang="ru-RU" sz="6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Табл</a:t>
            </a:r>
            <a:r>
              <a:rPr lang="ru-RU" sz="6200" b="1" dirty="0" smtClean="0">
                <a:latin typeface="Times New Roman" pitchFamily="18" charset="0"/>
                <a:cs typeface="Times New Roman" panose="02020603050405020304" pitchFamily="18" charset="0"/>
              </a:rPr>
              <a:t> 2210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8000" b="1" dirty="0" smtClean="0">
                <a:latin typeface="Times New Roman" pitchFamily="18" charset="0"/>
                <a:cs typeface="Times New Roman" panose="02020603050405020304" pitchFamily="18" charset="0"/>
              </a:rPr>
              <a:t/>
            </a:r>
            <a:br>
              <a:rPr lang="ru-RU" sz="8000" b="1" dirty="0" smtClean="0">
                <a:latin typeface="Times New Roman" pitchFamily="18" charset="0"/>
                <a:cs typeface="Times New Roman" panose="02020603050405020304" pitchFamily="18" charset="0"/>
              </a:rPr>
            </a:br>
            <a:r>
              <a:rPr lang="ru-RU" sz="5600" dirty="0" smtClean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Принято родов (с </a:t>
            </a:r>
            <a:r>
              <a:rPr lang="ru-RU" sz="5600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 недель) - всего 1 </a:t>
            </a:r>
            <a:r>
              <a:rPr lang="ru-RU" sz="5600" dirty="0" smtClean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___, кроме того, поступило родивших вне </a:t>
            </a:r>
            <a:r>
              <a:rPr lang="ru-RU" sz="5600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родильного </a:t>
            </a:r>
            <a:r>
              <a:rPr lang="ru-RU" sz="5600" dirty="0" smtClean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отделения </a:t>
            </a:r>
            <a:r>
              <a:rPr lang="ru-RU" sz="5600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r>
              <a:rPr lang="ru-RU" sz="5600" dirty="0" smtClean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___.  </a:t>
            </a:r>
            <a:br>
              <a:rPr lang="ru-RU" sz="5600" dirty="0" smtClean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 smtClean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 </a:t>
            </a:r>
            <a:r>
              <a:rPr lang="ru-RU" sz="5600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числа родов</a:t>
            </a:r>
            <a:r>
              <a:rPr lang="ru-RU" sz="5600" dirty="0" smtClean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принято </a:t>
            </a:r>
            <a:r>
              <a:rPr lang="ru-RU" sz="5600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родов у  детей  до 14 лет 3 </a:t>
            </a:r>
            <a:r>
              <a:rPr lang="ru-RU" sz="5600" dirty="0" smtClean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______, </a:t>
            </a:r>
            <a:r>
              <a:rPr lang="ru-RU" sz="5600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ВИЧ-инфицированных </a:t>
            </a:r>
            <a:r>
              <a:rPr lang="ru-RU" sz="5600" dirty="0" smtClean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женщин 4 ______. </a:t>
            </a:r>
            <a:br>
              <a:rPr lang="ru-RU" sz="5600" dirty="0" smtClean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 smtClean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sz="5600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общего числа родов: нормальные 5 ___________, </a:t>
            </a:r>
            <a:r>
              <a:rPr lang="ru-RU" sz="5600" dirty="0" smtClean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многоплодные 6 </a:t>
            </a:r>
            <a:r>
              <a:rPr lang="ru-RU" sz="5600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_________,   из них двоен 7 _________,  троен 8 _________, четыре и </a:t>
            </a:r>
            <a:r>
              <a:rPr lang="ru-RU" sz="5600" dirty="0" smtClean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более ребенка 9 _________. Принято родов  у женщин, не состоявших под наблюдением в   женской консультации 10 _________, из них у  ВИЧ-инфицированных  женщин 11 </a:t>
            </a:r>
            <a:r>
              <a:rPr lang="ru-RU" sz="5600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________. </a:t>
            </a:r>
            <a:r>
              <a:rPr lang="ru-RU" sz="5600" dirty="0" smtClean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600" dirty="0" smtClean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 smtClean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sz="5600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гр. 1 - принято родов в сроки 22 - 28 недель 12 </a:t>
            </a:r>
            <a:r>
              <a:rPr lang="ru-RU" sz="5600" dirty="0" smtClean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_______, из  </a:t>
            </a:r>
            <a:r>
              <a:rPr lang="ru-RU" sz="5600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них  у женщин, не состоявших под  наблюдением  в  женской  </a:t>
            </a:r>
            <a:r>
              <a:rPr lang="ru-RU" sz="5600" dirty="0" smtClean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консультации 13 ___. </a:t>
            </a:r>
            <a:br>
              <a:rPr lang="ru-RU" sz="5600" dirty="0" smtClean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600" dirty="0" smtClean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Число  </a:t>
            </a:r>
            <a:r>
              <a:rPr lang="ru-RU" sz="5600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преждевременных  родов 22 - 37 </a:t>
            </a:r>
            <a:r>
              <a:rPr lang="ru-RU" sz="5600" dirty="0" smtClean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недель 14______, в  </a:t>
            </a:r>
            <a:r>
              <a:rPr lang="ru-RU" sz="5600" dirty="0" err="1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т.ч</a:t>
            </a:r>
            <a:r>
              <a:rPr lang="ru-RU" sz="5600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перинатальных центрах 15 </a:t>
            </a:r>
            <a:r>
              <a:rPr lang="ru-RU" sz="5600" dirty="0" smtClean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______.</a:t>
            </a:r>
            <a:endParaRPr lang="ru-RU" sz="5600" b="1" dirty="0" smtClean="0">
              <a:solidFill>
                <a:srgbClr val="220EB2"/>
              </a:solidFill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535" y="3212976"/>
            <a:ext cx="8325631" cy="38841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</a:pPr>
            <a:r>
              <a:rPr lang="ru-RU" sz="1400" dirty="0" err="1">
                <a:solidFill>
                  <a:srgbClr val="220EB2"/>
                </a:solidFill>
                <a:latin typeface="Times New Roman" pitchFamily="18" charset="0"/>
              </a:rPr>
              <a:t>стр</a:t>
            </a:r>
            <a:r>
              <a:rPr lang="ru-RU" sz="1400" dirty="0">
                <a:solidFill>
                  <a:srgbClr val="220EB2"/>
                </a:solidFill>
                <a:latin typeface="Times New Roman" pitchFamily="18" charset="0"/>
              </a:rPr>
              <a:t> 1 – учитывается число родов только родильном отделении</a:t>
            </a:r>
          </a:p>
          <a:p>
            <a:pPr algn="just">
              <a:lnSpc>
                <a:spcPct val="80000"/>
              </a:lnSpc>
            </a:pPr>
            <a:r>
              <a:rPr lang="ru-RU" sz="1400" dirty="0" err="1">
                <a:solidFill>
                  <a:srgbClr val="220EB2"/>
                </a:solidFill>
                <a:latin typeface="Times New Roman" pitchFamily="18" charset="0"/>
              </a:rPr>
              <a:t>Табл</a:t>
            </a:r>
            <a:r>
              <a:rPr lang="ru-RU" sz="1400" dirty="0">
                <a:solidFill>
                  <a:srgbClr val="220EB2"/>
                </a:solidFill>
                <a:latin typeface="Times New Roman" pitchFamily="18" charset="0"/>
              </a:rPr>
              <a:t> 2210 </a:t>
            </a:r>
            <a:r>
              <a:rPr lang="ru-RU" sz="1400" dirty="0" err="1">
                <a:solidFill>
                  <a:srgbClr val="220EB2"/>
                </a:solidFill>
                <a:latin typeface="Times New Roman" pitchFamily="18" charset="0"/>
              </a:rPr>
              <a:t>стр</a:t>
            </a:r>
            <a:r>
              <a:rPr lang="ru-RU" sz="1400" dirty="0">
                <a:solidFill>
                  <a:srgbClr val="220EB2"/>
                </a:solidFill>
                <a:latin typeface="Times New Roman" pitchFamily="18" charset="0"/>
              </a:rPr>
              <a:t> 1 = Вкл. №232 </a:t>
            </a:r>
            <a:r>
              <a:rPr lang="ru-RU" sz="1400" dirty="0" err="1">
                <a:solidFill>
                  <a:srgbClr val="220EB2"/>
                </a:solidFill>
                <a:latin typeface="Times New Roman" pitchFamily="18" charset="0"/>
              </a:rPr>
              <a:t>табл</a:t>
            </a:r>
            <a:r>
              <a:rPr lang="ru-RU" sz="1400" dirty="0">
                <a:solidFill>
                  <a:srgbClr val="220EB2"/>
                </a:solidFill>
                <a:latin typeface="Times New Roman" pitchFamily="18" charset="0"/>
              </a:rPr>
              <a:t> 100, стр.2 </a:t>
            </a:r>
            <a:r>
              <a:rPr lang="ru-RU" sz="1400" dirty="0" err="1">
                <a:solidFill>
                  <a:srgbClr val="220EB2"/>
                </a:solidFill>
                <a:latin typeface="Times New Roman" pitchFamily="18" charset="0"/>
              </a:rPr>
              <a:t>гр</a:t>
            </a:r>
            <a:r>
              <a:rPr lang="ru-RU" sz="1400" dirty="0">
                <a:solidFill>
                  <a:srgbClr val="220EB2"/>
                </a:solidFill>
                <a:latin typeface="Times New Roman" pitchFamily="18" charset="0"/>
              </a:rPr>
              <a:t> 4. (число родов в организациях родовспоможения).</a:t>
            </a:r>
          </a:p>
          <a:p>
            <a:pPr algn="just">
              <a:lnSpc>
                <a:spcPct val="80000"/>
              </a:lnSpc>
            </a:pPr>
            <a:r>
              <a:rPr lang="ru-RU" sz="1400" dirty="0" err="1">
                <a:solidFill>
                  <a:srgbClr val="220EB2"/>
                </a:solidFill>
                <a:latin typeface="Times New Roman" pitchFamily="18" charset="0"/>
              </a:rPr>
              <a:t>стр</a:t>
            </a:r>
            <a:r>
              <a:rPr lang="ru-RU" sz="1400" dirty="0">
                <a:solidFill>
                  <a:srgbClr val="220EB2"/>
                </a:solidFill>
                <a:latin typeface="Times New Roman" pitchFamily="18" charset="0"/>
              </a:rPr>
              <a:t> 2  - включены роды вне родильного отделения (на непрофильных койках, в транспорте, </a:t>
            </a:r>
            <a:r>
              <a:rPr lang="ru-RU" sz="1400" i="1" dirty="0">
                <a:solidFill>
                  <a:srgbClr val="220EB2"/>
                </a:solidFill>
                <a:latin typeface="Times New Roman" pitchFamily="18" charset="0"/>
              </a:rPr>
              <a:t>дома (если были госпитализированы</a:t>
            </a:r>
            <a:r>
              <a:rPr lang="ru-RU" sz="1400" dirty="0">
                <a:solidFill>
                  <a:srgbClr val="220EB2"/>
                </a:solidFill>
                <a:latin typeface="Times New Roman" pitchFamily="18" charset="0"/>
              </a:rPr>
              <a:t>), СМП.</a:t>
            </a:r>
          </a:p>
          <a:p>
            <a:pPr algn="just">
              <a:lnSpc>
                <a:spcPct val="80000"/>
              </a:lnSpc>
              <a:buFont typeface="Arial" charset="0"/>
              <a:buNone/>
            </a:pPr>
            <a:r>
              <a:rPr lang="ru-RU" sz="1400" b="1" dirty="0" smtClean="0">
                <a:solidFill>
                  <a:srgbClr val="220EB2"/>
                </a:solidFill>
                <a:latin typeface="Times New Roman" pitchFamily="18" charset="0"/>
              </a:rPr>
              <a:t>КОНТРОЛЬ</a:t>
            </a:r>
            <a:r>
              <a:rPr lang="ru-RU" sz="1400" b="1" dirty="0">
                <a:solidFill>
                  <a:srgbClr val="220EB2"/>
                </a:solidFill>
                <a:latin typeface="Times New Roman" pitchFamily="18" charset="0"/>
              </a:rPr>
              <a:t>:</a:t>
            </a:r>
            <a:r>
              <a:rPr lang="ru-RU" sz="1400" dirty="0">
                <a:solidFill>
                  <a:srgbClr val="220EB2"/>
                </a:solidFill>
                <a:latin typeface="Times New Roman" pitchFamily="18" charset="0"/>
              </a:rPr>
              <a:t> Обращать внимание на соответствие числа родов (с учетом рождения двоен, троен, четырех детей и более) числу родившихся детей. При расхождении предоставлять подробное объяснение за подписью ответственного за составление отчета. </a:t>
            </a:r>
          </a:p>
          <a:p>
            <a:pPr algn="just">
              <a:lnSpc>
                <a:spcPct val="80000"/>
              </a:lnSpc>
              <a:buFont typeface="Arial" charset="0"/>
              <a:buNone/>
            </a:pPr>
            <a:r>
              <a:rPr lang="ru-RU" sz="1400" dirty="0" smtClean="0">
                <a:solidFill>
                  <a:srgbClr val="220EB2"/>
                </a:solidFill>
                <a:latin typeface="Times New Roman" pitchFamily="18" charset="0"/>
              </a:rPr>
              <a:t>____________________________________________________________________________________________</a:t>
            </a:r>
          </a:p>
          <a:p>
            <a:pPr>
              <a:lnSpc>
                <a:spcPct val="80000"/>
              </a:lnSpc>
            </a:pPr>
            <a:r>
              <a:rPr lang="ru-RU" sz="1400" dirty="0" err="1">
                <a:solidFill>
                  <a:srgbClr val="220EB2"/>
                </a:solidFill>
                <a:latin typeface="Times New Roman" pitchFamily="18" charset="0"/>
              </a:rPr>
              <a:t>стр</a:t>
            </a:r>
            <a:r>
              <a:rPr lang="ru-RU" sz="1400" dirty="0">
                <a:solidFill>
                  <a:srgbClr val="220EB2"/>
                </a:solidFill>
                <a:latin typeface="Times New Roman" pitchFamily="18" charset="0"/>
              </a:rPr>
              <a:t> 12 принято родов срок 22-28 недель (от 154 дней, но менее 196 полных дней). </a:t>
            </a:r>
            <a:r>
              <a:rPr lang="ru-RU" sz="1400" dirty="0" smtClean="0">
                <a:solidFill>
                  <a:srgbClr val="220EB2"/>
                </a:solidFill>
                <a:latin typeface="Times New Roman" pitchFamily="18" charset="0"/>
              </a:rPr>
              <a:t>Ведется </a:t>
            </a:r>
            <a:r>
              <a:rPr lang="ru-RU" sz="1400" dirty="0">
                <a:solidFill>
                  <a:srgbClr val="220EB2"/>
                </a:solidFill>
                <a:latin typeface="Times New Roman" pitchFamily="18" charset="0"/>
              </a:rPr>
              <a:t>учет родов в родильном отделении (из </a:t>
            </a:r>
            <a:r>
              <a:rPr lang="ru-RU" sz="1400" dirty="0" err="1">
                <a:solidFill>
                  <a:srgbClr val="220EB2"/>
                </a:solidFill>
                <a:latin typeface="Times New Roman" pitchFamily="18" charset="0"/>
              </a:rPr>
              <a:t>стр</a:t>
            </a:r>
            <a:r>
              <a:rPr lang="ru-RU" sz="1400" dirty="0">
                <a:solidFill>
                  <a:srgbClr val="220EB2"/>
                </a:solidFill>
                <a:latin typeface="Times New Roman" pitchFamily="18" charset="0"/>
              </a:rPr>
              <a:t> 1)</a:t>
            </a:r>
          </a:p>
          <a:p>
            <a:pPr>
              <a:lnSpc>
                <a:spcPct val="80000"/>
              </a:lnSpc>
            </a:pPr>
            <a:r>
              <a:rPr lang="ru-RU" sz="1400" dirty="0" err="1">
                <a:solidFill>
                  <a:srgbClr val="220EB2"/>
                </a:solidFill>
                <a:latin typeface="Times New Roman" pitchFamily="18" charset="0"/>
              </a:rPr>
              <a:t>стр</a:t>
            </a:r>
            <a:r>
              <a:rPr lang="ru-RU" sz="1400" dirty="0">
                <a:solidFill>
                  <a:srgbClr val="220EB2"/>
                </a:solidFill>
                <a:latin typeface="Times New Roman" pitchFamily="18" charset="0"/>
              </a:rPr>
              <a:t> 14 число преждевременных родов 22-37 недель (от 154 до 258 полных  дней, но менее 259 дней). </a:t>
            </a:r>
            <a:r>
              <a:rPr lang="ru-RU" sz="1400" dirty="0" smtClean="0">
                <a:solidFill>
                  <a:srgbClr val="220EB2"/>
                </a:solidFill>
                <a:latin typeface="Times New Roman" pitchFamily="18" charset="0"/>
              </a:rPr>
              <a:t> Ведется </a:t>
            </a:r>
            <a:r>
              <a:rPr lang="ru-RU" sz="1400" dirty="0">
                <a:solidFill>
                  <a:srgbClr val="220EB2"/>
                </a:solidFill>
                <a:latin typeface="Times New Roman" pitchFamily="18" charset="0"/>
              </a:rPr>
              <a:t>учет всех преждевременных родов</a:t>
            </a:r>
            <a:r>
              <a:rPr lang="ru-RU" sz="1400" dirty="0" smtClean="0">
                <a:solidFill>
                  <a:srgbClr val="220EB2"/>
                </a:solidFill>
                <a:latin typeface="Times New Roman" pitchFamily="18" charset="0"/>
              </a:rPr>
              <a:t>.</a:t>
            </a:r>
          </a:p>
          <a:p>
            <a:pPr>
              <a:lnSpc>
                <a:spcPct val="80000"/>
              </a:lnSpc>
            </a:pPr>
            <a:r>
              <a:rPr lang="ru-RU" sz="1400" dirty="0" err="1">
                <a:solidFill>
                  <a:srgbClr val="220EB2"/>
                </a:solidFill>
                <a:latin typeface="Times New Roman" pitchFamily="18" charset="0"/>
              </a:rPr>
              <a:t>стр</a:t>
            </a:r>
            <a:r>
              <a:rPr lang="ru-RU" sz="1400" dirty="0">
                <a:solidFill>
                  <a:srgbClr val="220EB2"/>
                </a:solidFill>
                <a:latin typeface="Times New Roman" pitchFamily="18" charset="0"/>
              </a:rPr>
              <a:t> 15 учитываются преждевременные роды перинатальных центрах, а во вкладыше 232 в организациях родовспоможения 3 уровня  (</a:t>
            </a:r>
            <a:r>
              <a:rPr lang="ru-RU" sz="1400" dirty="0" err="1">
                <a:solidFill>
                  <a:srgbClr val="220EB2"/>
                </a:solidFill>
                <a:latin typeface="Times New Roman" pitchFamily="18" charset="0"/>
              </a:rPr>
              <a:t>стр</a:t>
            </a:r>
            <a:r>
              <a:rPr lang="ru-RU" sz="1400" dirty="0">
                <a:solidFill>
                  <a:srgbClr val="220EB2"/>
                </a:solidFill>
                <a:latin typeface="Times New Roman" pitchFamily="18" charset="0"/>
              </a:rPr>
              <a:t> 1. </a:t>
            </a:r>
            <a:r>
              <a:rPr lang="ru-RU" sz="1400" dirty="0" smtClean="0">
                <a:solidFill>
                  <a:srgbClr val="220EB2"/>
                </a:solidFill>
                <a:latin typeface="Times New Roman" pitchFamily="18" charset="0"/>
              </a:rPr>
              <a:t>гр. 7)</a:t>
            </a:r>
          </a:p>
          <a:p>
            <a:pPr>
              <a:lnSpc>
                <a:spcPct val="80000"/>
              </a:lnSpc>
            </a:pPr>
            <a:r>
              <a:rPr lang="ru-RU" sz="1400" b="1" dirty="0" smtClean="0">
                <a:solidFill>
                  <a:srgbClr val="220EB2"/>
                </a:solidFill>
                <a:latin typeface="Times New Roman" pitchFamily="18" charset="0"/>
              </a:rPr>
              <a:t>КОНТРОЛЬ</a:t>
            </a:r>
            <a:r>
              <a:rPr lang="ru-RU" sz="1400" b="1" dirty="0">
                <a:solidFill>
                  <a:srgbClr val="220EB2"/>
                </a:solidFill>
                <a:latin typeface="Times New Roman" pitchFamily="18" charset="0"/>
              </a:rPr>
              <a:t>: </a:t>
            </a:r>
            <a:r>
              <a:rPr lang="ru-RU" sz="1400" dirty="0">
                <a:solidFill>
                  <a:srgbClr val="220EB2"/>
                </a:solidFill>
                <a:latin typeface="Times New Roman" pitchFamily="18" charset="0"/>
              </a:rPr>
              <a:t>стр. 12 и стр. 14 имеется </a:t>
            </a:r>
            <a:r>
              <a:rPr lang="ru-RU" sz="1400" dirty="0" err="1" smtClean="0">
                <a:solidFill>
                  <a:srgbClr val="220EB2"/>
                </a:solidFill>
                <a:latin typeface="Times New Roman" pitchFamily="18" charset="0"/>
              </a:rPr>
              <a:t>межформенный</a:t>
            </a:r>
            <a:r>
              <a:rPr lang="ru-RU" sz="1400" dirty="0" smtClean="0">
                <a:solidFill>
                  <a:srgbClr val="220EB2"/>
                </a:solidFill>
                <a:latin typeface="Times New Roman" pitchFamily="18" charset="0"/>
              </a:rPr>
              <a:t> контроль </a:t>
            </a:r>
            <a:r>
              <a:rPr lang="ru-RU" sz="1400" dirty="0">
                <a:solidFill>
                  <a:srgbClr val="220EB2"/>
                </a:solidFill>
                <a:latin typeface="Times New Roman" pitchFamily="18" charset="0"/>
              </a:rPr>
              <a:t>с вкладышем 232, в котором учитываются роды </a:t>
            </a:r>
            <a:r>
              <a:rPr lang="ru-RU" sz="1400" u="sng" dirty="0" smtClean="0">
                <a:solidFill>
                  <a:srgbClr val="220EB2"/>
                </a:solidFill>
                <a:latin typeface="Times New Roman" pitchFamily="18" charset="0"/>
              </a:rPr>
              <a:t>в </a:t>
            </a:r>
            <a:r>
              <a:rPr lang="ru-RU" sz="1400" u="sng" dirty="0">
                <a:solidFill>
                  <a:srgbClr val="220EB2"/>
                </a:solidFill>
                <a:latin typeface="Times New Roman" pitchFamily="18" charset="0"/>
              </a:rPr>
              <a:t>учреждениях родовспоможения</a:t>
            </a:r>
            <a:r>
              <a:rPr lang="ru-RU" sz="1400" dirty="0">
                <a:solidFill>
                  <a:srgbClr val="220EB2"/>
                </a:solidFill>
                <a:latin typeface="Times New Roman" pitchFamily="18" charset="0"/>
              </a:rPr>
              <a:t> по уровням </a:t>
            </a:r>
            <a:r>
              <a:rPr lang="ru-RU" sz="1400" dirty="0" smtClean="0">
                <a:solidFill>
                  <a:srgbClr val="220EB2"/>
                </a:solidFill>
                <a:latin typeface="Times New Roman" pitchFamily="18" charset="0"/>
              </a:rPr>
              <a:t>оказания медицинской </a:t>
            </a:r>
            <a:r>
              <a:rPr lang="ru-RU" sz="1400" dirty="0">
                <a:solidFill>
                  <a:srgbClr val="220EB2"/>
                </a:solidFill>
                <a:latin typeface="Times New Roman" pitchFamily="18" charset="0"/>
              </a:rPr>
              <a:t>помощи. </a:t>
            </a:r>
          </a:p>
          <a:p>
            <a:pPr>
              <a:lnSpc>
                <a:spcPct val="80000"/>
              </a:lnSpc>
            </a:pPr>
            <a:r>
              <a:rPr lang="ru-RU" sz="1400" dirty="0" err="1">
                <a:solidFill>
                  <a:srgbClr val="220EB2"/>
                </a:solidFill>
                <a:latin typeface="Times New Roman" pitchFamily="18" charset="0"/>
              </a:rPr>
              <a:t>табл</a:t>
            </a:r>
            <a:r>
              <a:rPr lang="ru-RU" sz="1400" dirty="0">
                <a:solidFill>
                  <a:srgbClr val="220EB2"/>
                </a:solidFill>
                <a:latin typeface="Times New Roman" pitchFamily="18" charset="0"/>
              </a:rPr>
              <a:t> 2210 </a:t>
            </a:r>
            <a:r>
              <a:rPr lang="ru-RU" sz="1400" dirty="0" err="1">
                <a:solidFill>
                  <a:srgbClr val="220EB2"/>
                </a:solidFill>
                <a:latin typeface="Times New Roman" pitchFamily="18" charset="0"/>
              </a:rPr>
              <a:t>стр</a:t>
            </a:r>
            <a:r>
              <a:rPr lang="ru-RU" sz="1400" dirty="0">
                <a:solidFill>
                  <a:srgbClr val="220EB2"/>
                </a:solidFill>
                <a:latin typeface="Times New Roman" pitchFamily="18" charset="0"/>
              </a:rPr>
              <a:t> 12=Вкл. №232, </a:t>
            </a:r>
            <a:r>
              <a:rPr lang="ru-RU" sz="1400" dirty="0" err="1">
                <a:solidFill>
                  <a:srgbClr val="220EB2"/>
                </a:solidFill>
                <a:latin typeface="Times New Roman" pitchFamily="18" charset="0"/>
              </a:rPr>
              <a:t>табл</a:t>
            </a:r>
            <a:r>
              <a:rPr lang="ru-RU" sz="1400" dirty="0">
                <a:solidFill>
                  <a:srgbClr val="220EB2"/>
                </a:solidFill>
                <a:latin typeface="Times New Roman" pitchFamily="18" charset="0"/>
              </a:rPr>
              <a:t> 100, </a:t>
            </a:r>
            <a:r>
              <a:rPr lang="ru-RU" sz="1400" dirty="0" err="1">
                <a:solidFill>
                  <a:srgbClr val="220EB2"/>
                </a:solidFill>
                <a:latin typeface="Times New Roman" pitchFamily="18" charset="0"/>
              </a:rPr>
              <a:t>стр</a:t>
            </a:r>
            <a:r>
              <a:rPr lang="ru-RU" sz="1400" dirty="0">
                <a:solidFill>
                  <a:srgbClr val="220EB2"/>
                </a:solidFill>
                <a:latin typeface="Times New Roman" pitchFamily="18" charset="0"/>
              </a:rPr>
              <a:t> 2.1</a:t>
            </a:r>
          </a:p>
          <a:p>
            <a:pPr>
              <a:lnSpc>
                <a:spcPct val="80000"/>
              </a:lnSpc>
            </a:pPr>
            <a:endParaRPr lang="ru-RU" sz="1400" dirty="0">
              <a:latin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ru-RU" sz="1400" dirty="0">
              <a:latin typeface="Times New Roman" pitchFamily="18" charset="0"/>
            </a:endParaRPr>
          </a:p>
          <a:p>
            <a:pPr algn="just">
              <a:lnSpc>
                <a:spcPct val="80000"/>
              </a:lnSpc>
              <a:buFont typeface="Arial" charset="0"/>
              <a:buNone/>
            </a:pPr>
            <a:endParaRPr lang="ru-RU" sz="1400" dirty="0" smtClean="0">
              <a:latin typeface="Times New Roman" pitchFamily="18" charset="0"/>
            </a:endParaRPr>
          </a:p>
          <a:p>
            <a:pPr algn="just">
              <a:lnSpc>
                <a:spcPct val="80000"/>
              </a:lnSpc>
              <a:buFont typeface="Arial" charset="0"/>
              <a:buNone/>
            </a:pPr>
            <a:endParaRPr lang="ru-RU" sz="14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59818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39552" y="548680"/>
            <a:ext cx="7992888" cy="2232248"/>
          </a:xfrm>
        </p:spPr>
        <p:txBody>
          <a:bodyPr>
            <a:normAutofit fontScale="90000"/>
          </a:bodyPr>
          <a:lstStyle/>
          <a:p>
            <a:pPr algn="just" eaLnBrk="1" hangingPunct="1">
              <a:lnSpc>
                <a:spcPct val="85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определению ВОЗ  недоношенными  считаются рожденные при сроке  22-37 полных недель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гестации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что составляет интервал с 154 до 258 полных дней.</a:t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Новорожденный является доношенным с 259 дня </a:t>
            </a:r>
            <a:b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«154 и более дней, но менее 259»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39552" y="2636911"/>
            <a:ext cx="7992888" cy="2808313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000" dirty="0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В целях сохранения единообразного подхода рекомендуется  учитывать</a:t>
            </a:r>
          </a:p>
          <a:p>
            <a:pPr marL="85725" indent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000" dirty="0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беременность/срок </a:t>
            </a:r>
            <a:r>
              <a:rPr lang="ru-RU" sz="2800" dirty="0" err="1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гестации</a:t>
            </a:r>
            <a:r>
              <a:rPr lang="ru-RU" sz="2800" dirty="0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 «до 22 недель» - как: </a:t>
            </a:r>
          </a:p>
          <a:p>
            <a:pPr marL="0" indent="85725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dirty="0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срок «менее 154 полных дней»;</a:t>
            </a:r>
          </a:p>
          <a:p>
            <a:pPr marL="85725" indent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 «22-27 недель» -154-195 полных дней (менее 196 </a:t>
            </a:r>
            <a:r>
              <a:rPr lang="ru-RU" sz="2800" dirty="0" err="1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дн</a:t>
            </a:r>
            <a:r>
              <a:rPr lang="ru-RU" sz="2800" dirty="0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85725" indent="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dirty="0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 «28-37 н</a:t>
            </a:r>
            <a:r>
              <a:rPr lang="ru-RU" sz="3000" dirty="0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едель» -196-258 полных дней (менее 259 </a:t>
            </a:r>
            <a:r>
              <a:rPr lang="ru-RU" sz="3000" dirty="0" err="1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дн</a:t>
            </a:r>
            <a:r>
              <a:rPr lang="ru-RU" sz="3000" dirty="0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.) </a:t>
            </a:r>
            <a:endParaRPr lang="ru-RU" sz="3000" dirty="0">
              <a:solidFill>
                <a:srgbClr val="220EB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5456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</a:rPr>
              <a:t>Раздел 2. Родовспоможение</a:t>
            </a:r>
          </a:p>
        </p:txBody>
      </p:sp>
      <p:sp>
        <p:nvSpPr>
          <p:cNvPr id="41987" name="Rectangle 3"/>
          <p:cNvSpPr>
            <a:spLocks noGrp="1"/>
          </p:cNvSpPr>
          <p:nvPr>
            <p:ph type="body" idx="4294967295"/>
          </p:nvPr>
        </p:nvSpPr>
        <p:spPr>
          <a:xfrm>
            <a:off x="179512" y="1417638"/>
            <a:ext cx="8229600" cy="208337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</a:rPr>
              <a:t>	</a:t>
            </a:r>
            <a:r>
              <a:rPr lang="ru-RU" sz="2400" b="1" dirty="0" smtClean="0">
                <a:latin typeface="Times New Roman" pitchFamily="18" charset="0"/>
              </a:rPr>
              <a:t>Табл. 2211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200" dirty="0" smtClean="0">
                <a:latin typeface="Times New Roman" pitchFamily="18" charset="0"/>
              </a:rPr>
              <a:t>	</a:t>
            </a:r>
            <a:r>
              <a:rPr lang="ru-RU" sz="2200" b="1" dirty="0" smtClean="0">
                <a:latin typeface="Times New Roman" pitchFamily="18" charset="0"/>
              </a:rPr>
              <a:t>КОНТРОЛЬ:</a:t>
            </a:r>
            <a:r>
              <a:rPr lang="ru-RU" sz="2200" dirty="0" smtClean="0">
                <a:latin typeface="Times New Roman" pitchFamily="18" charset="0"/>
              </a:rPr>
              <a:t> </a:t>
            </a:r>
            <a:r>
              <a:rPr lang="ru-RU" sz="2200" dirty="0" smtClean="0">
                <a:solidFill>
                  <a:srgbClr val="220EB2"/>
                </a:solidFill>
                <a:latin typeface="Times New Roman" pitchFamily="18" charset="0"/>
              </a:rPr>
              <a:t>Не все случаи </a:t>
            </a:r>
            <a:r>
              <a:rPr lang="ru-RU" sz="2200" dirty="0" err="1" smtClean="0">
                <a:solidFill>
                  <a:srgbClr val="220EB2"/>
                </a:solidFill>
                <a:latin typeface="Times New Roman" pitchFamily="18" charset="0"/>
              </a:rPr>
              <a:t>преэклампсии</a:t>
            </a:r>
            <a:r>
              <a:rPr lang="ru-RU" sz="2200" dirty="0" smtClean="0">
                <a:solidFill>
                  <a:srgbClr val="220EB2"/>
                </a:solidFill>
                <a:latin typeface="Times New Roman" pitchFamily="18" charset="0"/>
              </a:rPr>
              <a:t> и кровотечения относятся в критическим акушерским состояниям.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200" dirty="0" smtClean="0">
                <a:solidFill>
                  <a:srgbClr val="220EB2"/>
                </a:solidFill>
                <a:latin typeface="Times New Roman" pitchFamily="18" charset="0"/>
              </a:rPr>
              <a:t>	Во вкл. № 232 табл. 100 стр. 7-7.4 учитываются только критические акушерские состояния (</a:t>
            </a:r>
            <a:r>
              <a:rPr lang="en-US" sz="2200" dirty="0" smtClean="0">
                <a:solidFill>
                  <a:srgbClr val="220EB2"/>
                </a:solidFill>
                <a:latin typeface="Times New Roman" pitchFamily="18" charset="0"/>
              </a:rPr>
              <a:t>near-miss)</a:t>
            </a:r>
            <a:endParaRPr lang="ru-RU" sz="2200" dirty="0" smtClean="0">
              <a:solidFill>
                <a:srgbClr val="220EB2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200" dirty="0" smtClean="0">
                <a:latin typeface="Times New Roman" pitchFamily="18" charset="0"/>
              </a:rPr>
              <a:t>	</a:t>
            </a:r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179512" y="3717032"/>
            <a:ext cx="8382000" cy="2376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</a:rPr>
              <a:t>	</a:t>
            </a:r>
            <a:r>
              <a:rPr lang="ru-RU" sz="2400" dirty="0">
                <a:latin typeface="Times New Roman" pitchFamily="18" charset="0"/>
              </a:rPr>
              <a:t>Т</a:t>
            </a:r>
            <a:r>
              <a:rPr lang="ru-RU" sz="2400" b="1" dirty="0">
                <a:latin typeface="Times New Roman" pitchFamily="18" charset="0"/>
              </a:rPr>
              <a:t>абл. 2215 </a:t>
            </a:r>
          </a:p>
          <a:p>
            <a:pPr algn="just">
              <a:lnSpc>
                <a:spcPct val="80000"/>
              </a:lnSpc>
              <a:buFont typeface="Arial" charset="0"/>
              <a:buNone/>
            </a:pPr>
            <a:r>
              <a:rPr lang="ru-RU" sz="2200" dirty="0">
                <a:latin typeface="Times New Roman" pitchFamily="18" charset="0"/>
              </a:rPr>
              <a:t>	</a:t>
            </a:r>
            <a:r>
              <a:rPr lang="ru-RU" sz="2200" b="1" dirty="0">
                <a:latin typeface="Times New Roman" pitchFamily="18" charset="0"/>
              </a:rPr>
              <a:t>УСЛОВНЫЙ КОНТРОЛЬ:</a:t>
            </a:r>
            <a:r>
              <a:rPr lang="ru-RU" sz="2200" dirty="0">
                <a:latin typeface="Times New Roman" pitchFamily="18" charset="0"/>
              </a:rPr>
              <a:t> </a:t>
            </a:r>
            <a:r>
              <a:rPr lang="ru-RU" sz="2200" dirty="0">
                <a:solidFill>
                  <a:srgbClr val="220EB2"/>
                </a:solidFill>
                <a:latin typeface="Times New Roman" pitchFamily="18" charset="0"/>
              </a:rPr>
              <a:t>Число родов </a:t>
            </a:r>
            <a:endParaRPr lang="ru-RU" sz="2200" dirty="0" smtClean="0">
              <a:solidFill>
                <a:srgbClr val="220EB2"/>
              </a:solidFill>
              <a:latin typeface="Times New Roman" pitchFamily="18" charset="0"/>
            </a:endParaRPr>
          </a:p>
          <a:p>
            <a:pPr algn="just">
              <a:lnSpc>
                <a:spcPct val="80000"/>
              </a:lnSpc>
              <a:buFont typeface="Arial" charset="0"/>
              <a:buNone/>
            </a:pPr>
            <a:r>
              <a:rPr lang="ru-RU" sz="2200" dirty="0">
                <a:solidFill>
                  <a:srgbClr val="220EB2"/>
                </a:solidFill>
                <a:latin typeface="Times New Roman" pitchFamily="18" charset="0"/>
              </a:rPr>
              <a:t> </a:t>
            </a:r>
            <a:r>
              <a:rPr lang="ru-RU" sz="2200" dirty="0" smtClean="0">
                <a:solidFill>
                  <a:srgbClr val="220EB2"/>
                </a:solidFill>
                <a:latin typeface="Times New Roman" pitchFamily="18" charset="0"/>
              </a:rPr>
              <a:t>    (табл. 2210, стр. </a:t>
            </a:r>
            <a:r>
              <a:rPr lang="ru-RU" sz="2200" dirty="0">
                <a:solidFill>
                  <a:srgbClr val="220EB2"/>
                </a:solidFill>
                <a:latin typeface="Times New Roman" pitchFamily="18" charset="0"/>
              </a:rPr>
              <a:t>1+ </a:t>
            </a:r>
            <a:r>
              <a:rPr lang="ru-RU" sz="2200" dirty="0" smtClean="0">
                <a:solidFill>
                  <a:srgbClr val="220EB2"/>
                </a:solidFill>
                <a:latin typeface="Times New Roman" pitchFamily="18" charset="0"/>
              </a:rPr>
              <a:t>стр. </a:t>
            </a:r>
            <a:r>
              <a:rPr lang="ru-RU" sz="2200" dirty="0">
                <a:solidFill>
                  <a:srgbClr val="220EB2"/>
                </a:solidFill>
                <a:latin typeface="Times New Roman" pitchFamily="18" charset="0"/>
              </a:rPr>
              <a:t>2) </a:t>
            </a:r>
            <a:r>
              <a:rPr lang="ru-RU" sz="2200" dirty="0" smtClean="0">
                <a:solidFill>
                  <a:srgbClr val="220EB2"/>
                </a:solidFill>
                <a:latin typeface="Times New Roman" pitchFamily="18" charset="0"/>
              </a:rPr>
              <a:t>- </a:t>
            </a:r>
            <a:r>
              <a:rPr lang="ru-RU" sz="2200" dirty="0">
                <a:solidFill>
                  <a:srgbClr val="220EB2"/>
                </a:solidFill>
                <a:latin typeface="Times New Roman" pitchFamily="18" charset="0"/>
              </a:rPr>
              <a:t>число нормальных родов (</a:t>
            </a:r>
            <a:r>
              <a:rPr lang="ru-RU" sz="2200" dirty="0" smtClean="0">
                <a:solidFill>
                  <a:srgbClr val="220EB2"/>
                </a:solidFill>
                <a:latin typeface="Times New Roman" pitchFamily="18" charset="0"/>
              </a:rPr>
              <a:t>табл. </a:t>
            </a:r>
            <a:r>
              <a:rPr lang="ru-RU" sz="2200" dirty="0">
                <a:solidFill>
                  <a:srgbClr val="220EB2"/>
                </a:solidFill>
                <a:latin typeface="Times New Roman" pitchFamily="18" charset="0"/>
              </a:rPr>
              <a:t>2210 </a:t>
            </a:r>
            <a:r>
              <a:rPr lang="ru-RU" sz="2200" dirty="0" smtClean="0">
                <a:solidFill>
                  <a:srgbClr val="220EB2"/>
                </a:solidFill>
                <a:latin typeface="Times New Roman" pitchFamily="18" charset="0"/>
              </a:rPr>
              <a:t>стр. </a:t>
            </a:r>
            <a:r>
              <a:rPr lang="ru-RU" sz="2200" dirty="0">
                <a:solidFill>
                  <a:srgbClr val="220EB2"/>
                </a:solidFill>
                <a:latin typeface="Times New Roman" pitchFamily="18" charset="0"/>
              </a:rPr>
              <a:t>5</a:t>
            </a:r>
            <a:r>
              <a:rPr lang="ru-RU" sz="2200" dirty="0" smtClean="0">
                <a:solidFill>
                  <a:srgbClr val="220EB2"/>
                </a:solidFill>
                <a:latin typeface="Times New Roman" pitchFamily="18" charset="0"/>
              </a:rPr>
              <a:t>).</a:t>
            </a:r>
            <a:r>
              <a:rPr lang="ru-RU" sz="2200" dirty="0">
                <a:solidFill>
                  <a:srgbClr val="220EB2"/>
                </a:solidFill>
                <a:latin typeface="Times New Roman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3976472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 idx="4294967295"/>
          </p:nvPr>
        </p:nvSpPr>
        <p:spPr>
          <a:xfrm>
            <a:off x="251521" y="260350"/>
            <a:ext cx="8892480" cy="93640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</a:rPr>
              <a:t>Раздел 3. Сведения о новорожденных</a:t>
            </a:r>
          </a:p>
        </p:txBody>
      </p:sp>
      <p:sp>
        <p:nvSpPr>
          <p:cNvPr id="43011" name="Rectangle 3"/>
          <p:cNvSpPr>
            <a:spLocks noGrp="1"/>
          </p:cNvSpPr>
          <p:nvPr>
            <p:ph type="body" idx="4294967295"/>
          </p:nvPr>
        </p:nvSpPr>
        <p:spPr>
          <a:xfrm>
            <a:off x="251520" y="1340768"/>
            <a:ext cx="8784975" cy="4896544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800" b="1" dirty="0" smtClean="0">
                <a:latin typeface="Times New Roman" pitchFamily="18" charset="0"/>
              </a:rPr>
              <a:t>Табл. 2245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2000" dirty="0" smtClean="0">
                <a:solidFill>
                  <a:srgbClr val="220EB2"/>
                </a:solidFill>
                <a:latin typeface="Times New Roman" pitchFamily="18" charset="0"/>
              </a:rPr>
              <a:t>Дети, родившиеся с массой тела </a:t>
            </a:r>
            <a:r>
              <a:rPr lang="ru-RU" sz="2000" i="1" dirty="0" smtClean="0">
                <a:solidFill>
                  <a:srgbClr val="220EB2"/>
                </a:solidFill>
                <a:latin typeface="Times New Roman" pitchFamily="18" charset="0"/>
              </a:rPr>
              <a:t>менее 500 г </a:t>
            </a:r>
            <a:r>
              <a:rPr lang="ru-RU" sz="2000" dirty="0" smtClean="0">
                <a:solidFill>
                  <a:srgbClr val="220EB2"/>
                </a:solidFill>
                <a:latin typeface="Times New Roman" pitchFamily="18" charset="0"/>
              </a:rPr>
              <a:t>в срок </a:t>
            </a:r>
            <a:r>
              <a:rPr lang="ru-RU" sz="2000" dirty="0" err="1" smtClean="0">
                <a:solidFill>
                  <a:srgbClr val="220EB2"/>
                </a:solidFill>
                <a:latin typeface="Times New Roman" pitchFamily="18" charset="0"/>
              </a:rPr>
              <a:t>гестации</a:t>
            </a:r>
            <a:r>
              <a:rPr lang="ru-RU" sz="2000" dirty="0" smtClean="0">
                <a:solidFill>
                  <a:srgbClr val="220EB2"/>
                </a:solidFill>
                <a:latin typeface="Times New Roman" pitchFamily="18" charset="0"/>
              </a:rPr>
              <a:t> 22 недели и более (СЗРП, двойни, тройни и т.д.) </a:t>
            </a:r>
            <a:r>
              <a:rPr lang="ru-RU" sz="2000" i="1" u="sng" dirty="0" smtClean="0">
                <a:solidFill>
                  <a:srgbClr val="220EB2"/>
                </a:solidFill>
                <a:latin typeface="Times New Roman" pitchFamily="18" charset="0"/>
              </a:rPr>
              <a:t>НЕ </a:t>
            </a:r>
            <a:r>
              <a:rPr lang="ru-RU" sz="2000" i="1" dirty="0" smtClean="0">
                <a:solidFill>
                  <a:srgbClr val="220EB2"/>
                </a:solidFill>
                <a:latin typeface="Times New Roman" pitchFamily="18" charset="0"/>
              </a:rPr>
              <a:t>вносятся </a:t>
            </a:r>
            <a:r>
              <a:rPr lang="ru-RU" sz="2000" dirty="0" smtClean="0">
                <a:solidFill>
                  <a:srgbClr val="220EB2"/>
                </a:solidFill>
                <a:latin typeface="Times New Roman" pitchFamily="18" charset="0"/>
              </a:rPr>
              <a:t>в </a:t>
            </a:r>
            <a:r>
              <a:rPr lang="ru-RU" sz="2000" dirty="0" err="1" smtClean="0">
                <a:solidFill>
                  <a:srgbClr val="220EB2"/>
                </a:solidFill>
                <a:latin typeface="Times New Roman" pitchFamily="18" charset="0"/>
              </a:rPr>
              <a:t>гр</a:t>
            </a:r>
            <a:r>
              <a:rPr lang="ru-RU" sz="2000" dirty="0" smtClean="0">
                <a:solidFill>
                  <a:srgbClr val="220EB2"/>
                </a:solidFill>
                <a:latin typeface="Times New Roman" pitchFamily="18" charset="0"/>
              </a:rPr>
              <a:t> 3, 13, 14 по всем строкам. Разница в числе родов и детей может быть за счет этих ново</a:t>
            </a:r>
            <a:r>
              <a:rPr lang="ru-RU" sz="2000" dirty="0" smtClean="0">
                <a:latin typeface="Times New Roman" pitchFamily="18" charset="0"/>
              </a:rPr>
              <a:t>рожденных.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000" b="1" dirty="0" smtClean="0">
                <a:latin typeface="Times New Roman" pitchFamily="18" charset="0"/>
              </a:rPr>
              <a:t>КОНТРОЛЬ: </a:t>
            </a:r>
            <a:r>
              <a:rPr lang="ru-RU" sz="2000" dirty="0" smtClean="0">
                <a:latin typeface="Times New Roman" pitchFamily="18" charset="0"/>
              </a:rPr>
              <a:t> </a:t>
            </a:r>
            <a:endParaRPr lang="ru-RU" dirty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solidFill>
                  <a:srgbClr val="220EB2"/>
                </a:solidFill>
                <a:latin typeface="Times New Roman" pitchFamily="18" charset="0"/>
              </a:rPr>
              <a:t>число родившихся недоношенных в гр. 13= табл. 2250 стр. 1 гр. 4 + табл. 2260 стр. 1 гр. 5.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solidFill>
                  <a:srgbClr val="220EB2"/>
                </a:solidFill>
                <a:latin typeface="Times New Roman" pitchFamily="18" charset="0"/>
              </a:rPr>
              <a:t>По аналогии проводится контроль умерших недоношенных табл. 2245 стр. 2 гр. 13 и табл. 2250 стр. 1 гр. 5 + табл. 2260 стр. 1 гр. 7.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solidFill>
                  <a:srgbClr val="220EB2"/>
                </a:solidFill>
                <a:latin typeface="Times New Roman" pitchFamily="18" charset="0"/>
              </a:rPr>
              <a:t>Если данные в табл. 2245 стр. 2 и стр. 3 идентичны – представить пояснение.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solidFill>
                  <a:srgbClr val="220EB2"/>
                </a:solidFill>
                <a:latin typeface="Times New Roman" pitchFamily="18" charset="0"/>
              </a:rPr>
              <a:t>Если данные в табл. 2245 стр. 5 и стр. 6 идентичны – представить пояснение.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000" b="1" dirty="0" smtClean="0">
                <a:latin typeface="Times New Roman" pitchFamily="18" charset="0"/>
              </a:rPr>
              <a:t>КОНТРОЛЬ: </a:t>
            </a:r>
            <a:r>
              <a:rPr lang="ru-RU" sz="2000" dirty="0" smtClean="0">
                <a:latin typeface="Times New Roman" pitchFamily="18" charset="0"/>
              </a:rPr>
              <a:t> </a:t>
            </a:r>
            <a:r>
              <a:rPr lang="ru-RU" sz="2000" dirty="0" smtClean="0">
                <a:solidFill>
                  <a:srgbClr val="220EB2"/>
                </a:solidFill>
                <a:latin typeface="Times New Roman" pitchFamily="18" charset="0"/>
              </a:rPr>
              <a:t>в табл. 2245 представлена информация обо всех новорожденных. Во вкл. № 232 представлена информация о детях, получивших помощь в учреждениях </a:t>
            </a:r>
            <a:r>
              <a:rPr lang="ru-RU" sz="2000" dirty="0" err="1" smtClean="0">
                <a:solidFill>
                  <a:srgbClr val="220EB2"/>
                </a:solidFill>
                <a:latin typeface="Times New Roman" pitchFamily="18" charset="0"/>
              </a:rPr>
              <a:t>родоспоможения</a:t>
            </a:r>
            <a:r>
              <a:rPr lang="ru-RU" sz="2000" dirty="0" smtClean="0">
                <a:solidFill>
                  <a:srgbClr val="220EB2"/>
                </a:solidFill>
                <a:latin typeface="Times New Roman" pitchFamily="18" charset="0"/>
              </a:rPr>
              <a:t> (родившихся и доставленных). Поэтому во вкл. 232 детей может быть меньше</a:t>
            </a:r>
            <a:r>
              <a:rPr lang="ru-RU" sz="2000" b="1" dirty="0" smtClean="0">
                <a:solidFill>
                  <a:srgbClr val="220EB2"/>
                </a:solidFill>
                <a:latin typeface="Times New Roman" pitchFamily="18" charset="0"/>
              </a:rPr>
              <a:t>	</a:t>
            </a:r>
            <a:endParaRPr lang="ru-RU" sz="2000" dirty="0" smtClean="0">
              <a:solidFill>
                <a:srgbClr val="220EB2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2064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/>
          </p:cNvSpPr>
          <p:nvPr>
            <p:ph type="title" idx="4294967295"/>
          </p:nvPr>
        </p:nvSpPr>
        <p:spPr>
          <a:xfrm>
            <a:off x="521755" y="116632"/>
            <a:ext cx="8604448" cy="936402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</a:rPr>
              <a:t>Раздел 3. Сведения о новорожденных</a:t>
            </a:r>
          </a:p>
        </p:txBody>
      </p:sp>
      <p:sp>
        <p:nvSpPr>
          <p:cNvPr id="44035" name="Rectangle 3"/>
          <p:cNvSpPr>
            <a:spLocks noGrp="1"/>
          </p:cNvSpPr>
          <p:nvPr>
            <p:ph type="body" idx="4294967295"/>
          </p:nvPr>
        </p:nvSpPr>
        <p:spPr>
          <a:xfrm>
            <a:off x="539552" y="1196752"/>
            <a:ext cx="8229600" cy="525658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b="1" dirty="0" smtClean="0">
                <a:latin typeface="Times New Roman" pitchFamily="18" charset="0"/>
              </a:rPr>
              <a:t>Табл. 2247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b="1" dirty="0" smtClean="0">
                <a:latin typeface="Times New Roman" pitchFamily="18" charset="0"/>
              </a:rPr>
              <a:t> </a:t>
            </a:r>
            <a:r>
              <a:rPr lang="ru-RU" sz="2400" dirty="0" smtClean="0">
                <a:solidFill>
                  <a:srgbClr val="220EB2"/>
                </a:solidFill>
                <a:latin typeface="Times New Roman" pitchFamily="18" charset="0"/>
              </a:rPr>
              <a:t>Учитываются </a:t>
            </a:r>
            <a:r>
              <a:rPr lang="ru-RU" sz="2400" dirty="0" err="1" smtClean="0">
                <a:solidFill>
                  <a:srgbClr val="220EB2"/>
                </a:solidFill>
                <a:latin typeface="Times New Roman" pitchFamily="18" charset="0"/>
              </a:rPr>
              <a:t>межгоспитальные</a:t>
            </a:r>
            <a:r>
              <a:rPr lang="ru-RU" sz="2400" dirty="0" smtClean="0">
                <a:solidFill>
                  <a:srgbClr val="220EB2"/>
                </a:solidFill>
                <a:latin typeface="Times New Roman" pitchFamily="18" charset="0"/>
              </a:rPr>
              <a:t> переводы (в другие стационары).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dirty="0" smtClean="0">
                <a:solidFill>
                  <a:srgbClr val="220EB2"/>
                </a:solidFill>
                <a:latin typeface="Times New Roman" pitchFamily="18" charset="0"/>
              </a:rPr>
              <a:t>	Объем дополнительной информации по переводам будет представлен ниже.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24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b="1" dirty="0" smtClean="0">
                <a:latin typeface="Times New Roman" pitchFamily="18" charset="0"/>
              </a:rPr>
              <a:t>Табл. 2250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b="1" dirty="0" smtClean="0">
                <a:latin typeface="Times New Roman" pitchFamily="18" charset="0"/>
              </a:rPr>
              <a:t>	КОНТРОЛЬ: </a:t>
            </a:r>
            <a:r>
              <a:rPr lang="ru-RU" sz="2400" dirty="0" smtClean="0">
                <a:latin typeface="Times New Roman" pitchFamily="18" charset="0"/>
              </a:rPr>
              <a:t> Т</a:t>
            </a:r>
            <a:r>
              <a:rPr lang="ru-RU" sz="2400" dirty="0" smtClean="0">
                <a:solidFill>
                  <a:srgbClr val="220EB2"/>
                </a:solidFill>
                <a:latin typeface="Times New Roman" pitchFamily="18" charset="0"/>
              </a:rPr>
              <a:t>. 2250, стр.1, гр.4 </a:t>
            </a:r>
            <a:r>
              <a:rPr lang="ru-RU" sz="1600" dirty="0" smtClean="0">
                <a:solidFill>
                  <a:srgbClr val="220EB2"/>
                </a:solidFill>
                <a:latin typeface="Times New Roman" pitchFamily="18" charset="0"/>
              </a:rPr>
              <a:t>(всего родившихся) </a:t>
            </a:r>
            <a:r>
              <a:rPr lang="ru-RU" sz="2400" dirty="0" smtClean="0">
                <a:solidFill>
                  <a:srgbClr val="220EB2"/>
                </a:solidFill>
                <a:latin typeface="Times New Roman" pitchFamily="18" charset="0"/>
              </a:rPr>
              <a:t>=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dirty="0" smtClean="0">
                <a:solidFill>
                  <a:srgbClr val="220EB2"/>
                </a:solidFill>
                <a:latin typeface="Times New Roman" pitchFamily="18" charset="0"/>
              </a:rPr>
              <a:t>т. 2245 стр. 1, гр.4+гр. 5. Аналогично по стр.1, гр.5 и гр.6.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dirty="0" smtClean="0">
                <a:solidFill>
                  <a:srgbClr val="220EB2"/>
                </a:solidFill>
                <a:latin typeface="Times New Roman" pitchFamily="18" charset="0"/>
              </a:rPr>
              <a:t>Число заболеваний всего стр. 5=сумма строк 2-4 (по графе 4).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dirty="0" smtClean="0">
                <a:latin typeface="Times New Roman" pitchFamily="18" charset="0"/>
              </a:rPr>
              <a:t>	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b="1" dirty="0" smtClean="0">
                <a:latin typeface="Times New Roman" pitchFamily="18" charset="0"/>
              </a:rPr>
              <a:t>Табл. 2260 	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b="1" dirty="0" smtClean="0">
                <a:latin typeface="Times New Roman" pitchFamily="18" charset="0"/>
              </a:rPr>
              <a:t>	КОНТРОЛЬ</a:t>
            </a:r>
            <a:r>
              <a:rPr lang="ru-RU" sz="2400" b="1" dirty="0" smtClean="0">
                <a:solidFill>
                  <a:srgbClr val="220EB2"/>
                </a:solidFill>
                <a:latin typeface="Times New Roman" pitchFamily="18" charset="0"/>
              </a:rPr>
              <a:t>: </a:t>
            </a:r>
            <a:r>
              <a:rPr lang="ru-RU" sz="2400" dirty="0" smtClean="0">
                <a:solidFill>
                  <a:srgbClr val="220EB2"/>
                </a:solidFill>
                <a:latin typeface="Times New Roman" pitchFamily="18" charset="0"/>
              </a:rPr>
              <a:t> Т.2260, стр.1, гр. 5 </a:t>
            </a:r>
            <a:r>
              <a:rPr lang="ru-RU" sz="1600" dirty="0" smtClean="0">
                <a:solidFill>
                  <a:srgbClr val="220EB2"/>
                </a:solidFill>
                <a:latin typeface="Times New Roman" pitchFamily="18" charset="0"/>
              </a:rPr>
              <a:t>(недоношенные) </a:t>
            </a:r>
            <a:r>
              <a:rPr lang="ru-RU" sz="2000" dirty="0" smtClean="0">
                <a:solidFill>
                  <a:srgbClr val="220EB2"/>
                </a:solidFill>
                <a:latin typeface="Times New Roman" pitchFamily="18" charset="0"/>
              </a:rPr>
              <a:t>= </a:t>
            </a:r>
            <a:r>
              <a:rPr lang="ru-RU" sz="2600" dirty="0" smtClean="0">
                <a:solidFill>
                  <a:srgbClr val="220EB2"/>
                </a:solidFill>
                <a:latin typeface="Times New Roman" pitchFamily="18" charset="0"/>
              </a:rPr>
              <a:t>т.2245, стр1</a:t>
            </a:r>
            <a:r>
              <a:rPr lang="ru-RU" sz="2600" dirty="0">
                <a:solidFill>
                  <a:srgbClr val="220EB2"/>
                </a:solidFill>
                <a:latin typeface="Times New Roman" pitchFamily="18" charset="0"/>
              </a:rPr>
              <a:t>, </a:t>
            </a:r>
            <a:r>
              <a:rPr lang="ru-RU" sz="2600" dirty="0" smtClean="0">
                <a:solidFill>
                  <a:srgbClr val="220EB2"/>
                </a:solidFill>
                <a:latin typeface="Times New Roman" pitchFamily="18" charset="0"/>
              </a:rPr>
              <a:t>гр13-(т.2245</a:t>
            </a:r>
            <a:r>
              <a:rPr lang="ru-RU" sz="2600" dirty="0">
                <a:solidFill>
                  <a:srgbClr val="220EB2"/>
                </a:solidFill>
                <a:latin typeface="Times New Roman" pitchFamily="18" charset="0"/>
              </a:rPr>
              <a:t>, стр1, </a:t>
            </a:r>
            <a:r>
              <a:rPr lang="ru-RU" sz="2600" dirty="0" smtClean="0">
                <a:solidFill>
                  <a:srgbClr val="220EB2"/>
                </a:solidFill>
                <a:latin typeface="Times New Roman" pitchFamily="18" charset="0"/>
              </a:rPr>
              <a:t>гр.4+гр.5)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400" dirty="0" smtClean="0">
                <a:solidFill>
                  <a:srgbClr val="220EB2"/>
                </a:solidFill>
                <a:latin typeface="Times New Roman" pitchFamily="18" charset="0"/>
              </a:rPr>
              <a:t>Число заболеваний всего стр. 7=сумма строк 2-6 (по графам 4 и 5).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24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2400" dirty="0" smtClean="0"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ru-RU" sz="2000" dirty="0" smtClean="0">
                <a:latin typeface="Times New Roman" pitchFamily="18" charset="0"/>
              </a:rPr>
              <a:t>	 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18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2122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Вкладыш </a:t>
            </a:r>
            <a:r>
              <a:rPr lang="ru-RU" b="1" dirty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(№232</a:t>
            </a:r>
            <a:r>
              <a:rPr lang="ru-RU" b="1" dirty="0" smtClean="0">
                <a:solidFill>
                  <a:srgbClr val="0070C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) к ФФСН №32</a:t>
            </a:r>
            <a:endParaRPr lang="ru-RU" dirty="0">
              <a:solidFill>
                <a:srgbClr val="0070C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60848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220EB2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«</a:t>
            </a:r>
            <a:r>
              <a:rPr lang="ru-RU" b="1" dirty="0">
                <a:solidFill>
                  <a:srgbClr val="220EB2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Сведения о регионализации акушерской и перинатальной помощи в родильных домах (отделениях) и перинатальных центрах»</a:t>
            </a:r>
            <a:endParaRPr lang="ru-RU" dirty="0">
              <a:solidFill>
                <a:srgbClr val="220EB2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2551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584176"/>
          </a:xfrm>
          <a:noFill/>
          <a:ln w="38100" cmpd="dbl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Cambria" panose="02040503050406030204" pitchFamily="18" charset="0"/>
              </a:rPr>
              <a:t>ФФСН №13</a:t>
            </a:r>
            <a:r>
              <a:rPr lang="ru-RU" sz="3200" dirty="0">
                <a:solidFill>
                  <a:srgbClr val="0070C0"/>
                </a:solidFill>
                <a:latin typeface="Cambria" panose="02040503050406030204" pitchFamily="18" charset="0"/>
              </a:rPr>
              <a:t/>
            </a:r>
            <a:br>
              <a:rPr lang="ru-RU" sz="3200" dirty="0">
                <a:solidFill>
                  <a:srgbClr val="0070C0"/>
                </a:solidFill>
                <a:latin typeface="Cambria" panose="02040503050406030204" pitchFamily="18" charset="0"/>
              </a:rPr>
            </a:br>
            <a:endParaRPr lang="ru-RU" sz="3200" b="1" dirty="0">
              <a:solidFill>
                <a:srgbClr val="FF0000"/>
              </a:solidFill>
              <a:latin typeface="Cambr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ru-RU" sz="3600" b="1" dirty="0" smtClean="0"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ru-RU" sz="3600" b="1" dirty="0" smtClean="0">
                <a:solidFill>
                  <a:srgbClr val="0070C0"/>
                </a:solidFill>
                <a:latin typeface="Cambria" panose="02040503050406030204" pitchFamily="18" charset="0"/>
              </a:rPr>
              <a:t> </a:t>
            </a:r>
            <a:endParaRPr lang="ru-RU" sz="3600" dirty="0">
              <a:solidFill>
                <a:srgbClr val="0070C0"/>
              </a:solidFill>
              <a:latin typeface="Cambria" panose="02040503050406030204" pitchFamily="18" charset="0"/>
            </a:endParaRPr>
          </a:p>
          <a:p>
            <a:pPr marL="0" indent="0" algn="ctr">
              <a:buNone/>
            </a:pPr>
            <a:r>
              <a:rPr lang="ru-RU" sz="3600" b="1" dirty="0">
                <a:solidFill>
                  <a:srgbClr val="0070C0"/>
                </a:solidFill>
                <a:latin typeface="Cambria" panose="02040503050406030204" pitchFamily="18" charset="0"/>
              </a:rPr>
              <a:t>«СВЕДЕНИЯ О </a:t>
            </a:r>
            <a:r>
              <a:rPr lang="ru-RU" sz="3600" b="1" dirty="0" smtClean="0">
                <a:solidFill>
                  <a:srgbClr val="0070C0"/>
                </a:solidFill>
                <a:latin typeface="Cambria" panose="02040503050406030204" pitchFamily="18" charset="0"/>
              </a:rPr>
              <a:t>БЕРЕМЕННОСТИ С АБОРТИВНЫМ ИСХОДОМ»</a:t>
            </a:r>
            <a:endParaRPr lang="ru-RU" sz="3600" dirty="0">
              <a:solidFill>
                <a:srgbClr val="0070C0"/>
              </a:solidFill>
              <a:latin typeface="Cambria" panose="02040503050406030204" pitchFamily="18" charset="0"/>
            </a:endParaRPr>
          </a:p>
          <a:p>
            <a:pPr marL="0" indent="0" algn="just">
              <a:buNone/>
            </a:pPr>
            <a:endParaRPr lang="ru-RU" sz="2000" dirty="0">
              <a:solidFill>
                <a:schemeClr val="tx1">
                  <a:lumMod val="65000"/>
                  <a:lumOff val="35000"/>
                </a:schemeClr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99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  <a:solidFill>
            <a:srgbClr val="426997"/>
          </a:solidFill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Таблица 101 (вкладыш к ф-32 (232))</a:t>
            </a:r>
            <a:br>
              <a:rPr lang="ru-RU" sz="3200" b="1" dirty="0" smtClean="0">
                <a:solidFill>
                  <a:schemeClr val="bg1"/>
                </a:solidFill>
              </a:rPr>
            </a:br>
            <a:r>
              <a:rPr lang="ru-RU" sz="3200" b="1" dirty="0" smtClean="0">
                <a:solidFill>
                  <a:srgbClr val="FF0000"/>
                </a:solidFill>
              </a:rPr>
              <a:t>Что нового?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</a:t>
            </a:r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" lvl="0" indent="-91440">
              <a:lnSpc>
                <a:spcPct val="8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None/>
            </a:pPr>
            <a:endParaRPr lang="ru-RU" sz="3600" dirty="0" smtClean="0">
              <a:solidFill>
                <a:srgbClr val="000000">
                  <a:lumMod val="75000"/>
                  <a:lumOff val="25000"/>
                </a:srgbClr>
              </a:solidFill>
              <a:latin typeface="Times New Roman" pitchFamily="18" charset="0"/>
            </a:endParaRPr>
          </a:p>
          <a:p>
            <a:pPr marL="91440" lvl="0" indent="-91440">
              <a:lnSpc>
                <a:spcPct val="8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None/>
            </a:pPr>
            <a:r>
              <a:rPr lang="ru-RU" sz="2000" b="1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itchFamily="18" charset="0"/>
              </a:rPr>
              <a:t>Таблица 101</a:t>
            </a:r>
          </a:p>
          <a:p>
            <a:pPr marL="91440" lvl="0" indent="-91440">
              <a:lnSpc>
                <a:spcPct val="8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None/>
            </a:pPr>
            <a:r>
              <a:rPr lang="ru-RU" sz="3600" b="1" i="1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itchFamily="18" charset="0"/>
              </a:rPr>
              <a:t>Обратите </a:t>
            </a:r>
            <a:r>
              <a:rPr lang="ru-RU" sz="3600" b="1" i="1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itchFamily="18" charset="0"/>
              </a:rPr>
              <a:t>внимание:</a:t>
            </a:r>
          </a:p>
          <a:p>
            <a:pPr marL="91440" lvl="0" indent="-91440">
              <a:lnSpc>
                <a:spcPct val="90000"/>
              </a:lnSpc>
              <a:spcBef>
                <a:spcPts val="1200"/>
              </a:spcBef>
              <a:buClr>
                <a:srgbClr val="E48312"/>
              </a:buClr>
              <a:buSzPct val="100000"/>
              <a:buFont typeface="Calibri" panose="020F0502020204030204" pitchFamily="34" charset="0"/>
              <a:buChar char=" "/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«из гр. 5 стр.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1 (таблица 100)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число медицинских организаций I уровня,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состоящие только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из ургентного родильного зала: 1____, число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принятых в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них родов: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2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____.».</a:t>
            </a:r>
            <a:endParaRPr lang="ru-RU" sz="2400" b="1" dirty="0">
              <a:solidFill>
                <a:srgbClr val="000000">
                  <a:lumMod val="75000"/>
                  <a:lumOff val="25000"/>
                </a:srgbClr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8892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/>
          </p:cNvSpPr>
          <p:nvPr>
            <p:ph type="title"/>
          </p:nvPr>
        </p:nvSpPr>
        <p:spPr>
          <a:xfrm>
            <a:off x="822960" y="332656"/>
            <a:ext cx="7543800" cy="1153038"/>
          </a:xfrm>
        </p:spPr>
        <p:txBody>
          <a:bodyPr>
            <a:noAutofit/>
          </a:bodyPr>
          <a:lstStyle/>
          <a:p>
            <a:r>
              <a:rPr lang="ru-RU" sz="2400" b="1" dirty="0">
                <a:solidFill>
                  <a:srgbClr val="220EB2"/>
                </a:solidFill>
                <a:latin typeface="Times New Roman" pitchFamily="18" charset="0"/>
              </a:rPr>
              <a:t>Вкладыш № </a:t>
            </a:r>
            <a:r>
              <a:rPr lang="ru-RU" sz="2400" b="1" dirty="0" smtClean="0">
                <a:solidFill>
                  <a:srgbClr val="220EB2"/>
                </a:solidFill>
                <a:latin typeface="Times New Roman" pitchFamily="18" charset="0"/>
              </a:rPr>
              <a:t>232 «</a:t>
            </a:r>
            <a:r>
              <a:rPr lang="ru-RU" sz="2400" b="1" dirty="0">
                <a:solidFill>
                  <a:srgbClr val="220EB2"/>
                </a:solidFill>
                <a:latin typeface="Times New Roman" pitchFamily="18" charset="0"/>
              </a:rPr>
              <a:t>Сведения о регионализации акушерской и перинатальной помощи в родильных  домах (отделениях) и перинатальных центрах»</a:t>
            </a:r>
          </a:p>
        </p:txBody>
      </p:sp>
      <p:sp>
        <p:nvSpPr>
          <p:cNvPr id="67587" name="Rectangle 3"/>
          <p:cNvSpPr>
            <a:spLocks noGrp="1"/>
          </p:cNvSpPr>
          <p:nvPr>
            <p:ph idx="1"/>
          </p:nvPr>
        </p:nvSpPr>
        <p:spPr>
          <a:xfrm>
            <a:off x="457200" y="1600200"/>
            <a:ext cx="7909560" cy="4525963"/>
          </a:xfrm>
        </p:spPr>
        <p:txBody>
          <a:bodyPr>
            <a:normAutofit/>
          </a:bodyPr>
          <a:lstStyle/>
          <a:p>
            <a:pPr>
              <a:buFont typeface="Arial" charset="0"/>
              <a:buNone/>
            </a:pPr>
            <a:r>
              <a:rPr lang="ru-RU" sz="2800" dirty="0" smtClean="0">
                <a:latin typeface="Times New Roman" pitchFamily="18" charset="0"/>
              </a:rPr>
              <a:t>	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</a:rPr>
              <a:t>Таблица 100</a:t>
            </a:r>
          </a:p>
          <a:p>
            <a:r>
              <a:rPr lang="ru-RU" sz="2400" dirty="0" smtClean="0">
                <a:latin typeface="Times New Roman" pitchFamily="18" charset="0"/>
              </a:rPr>
              <a:t>Табл. 100 стр. 2 = ф. № 32 таб. 2210 стр.1 (</a:t>
            </a:r>
            <a:r>
              <a:rPr lang="ru-RU" sz="1800" dirty="0" smtClean="0">
                <a:latin typeface="Times New Roman" pitchFamily="18" charset="0"/>
              </a:rPr>
              <a:t>роды</a:t>
            </a:r>
            <a:r>
              <a:rPr lang="ru-RU" sz="1800" dirty="0">
                <a:latin typeface="Times New Roman" pitchFamily="18" charset="0"/>
              </a:rPr>
              <a:t>, произошедшие только в учреждениях родовспоможения (не СМП, не домашние, не на непрофильных </a:t>
            </a:r>
            <a:r>
              <a:rPr lang="ru-RU" sz="1800" dirty="0" smtClean="0">
                <a:latin typeface="Times New Roman" pitchFamily="18" charset="0"/>
              </a:rPr>
              <a:t>койках и т.д.)</a:t>
            </a:r>
            <a:endParaRPr lang="ru-RU" sz="1800" dirty="0">
              <a:latin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</a:rPr>
              <a:t>Табл</a:t>
            </a:r>
            <a:r>
              <a:rPr lang="ru-RU" sz="2400" dirty="0">
                <a:latin typeface="Times New Roman" pitchFamily="18" charset="0"/>
              </a:rPr>
              <a:t>. 100 </a:t>
            </a:r>
            <a:r>
              <a:rPr lang="ru-RU" sz="2400" dirty="0" smtClean="0">
                <a:latin typeface="Times New Roman" pitchFamily="18" charset="0"/>
              </a:rPr>
              <a:t>стр. </a:t>
            </a:r>
            <a:r>
              <a:rPr lang="ru-RU" sz="2400" dirty="0">
                <a:latin typeface="Times New Roman" pitchFamily="18" charset="0"/>
              </a:rPr>
              <a:t>2.1 = ф. № 32 таб. 2210 стр.12 </a:t>
            </a:r>
            <a:r>
              <a:rPr lang="ru-RU" sz="1800" dirty="0">
                <a:latin typeface="Times New Roman" pitchFamily="18" charset="0"/>
              </a:rPr>
              <a:t>(22-27 недель), </a:t>
            </a:r>
            <a:r>
              <a:rPr lang="ru-RU" sz="2400" dirty="0">
                <a:latin typeface="Times New Roman" pitchFamily="18" charset="0"/>
              </a:rPr>
              <a:t>стр. 2.2. = ф. № 32 таб. 2210 стр.(14 - стр.12) </a:t>
            </a:r>
            <a:r>
              <a:rPr lang="ru-RU" sz="1800" dirty="0">
                <a:latin typeface="Times New Roman" pitchFamily="18" charset="0"/>
              </a:rPr>
              <a:t>(28-37 недель)</a:t>
            </a:r>
            <a:r>
              <a:rPr lang="ru-RU" sz="2400" dirty="0">
                <a:latin typeface="Times New Roman" pitchFamily="18" charset="0"/>
              </a:rPr>
              <a:t> </a:t>
            </a:r>
          </a:p>
          <a:p>
            <a:r>
              <a:rPr lang="ru-RU" sz="2400" dirty="0" smtClean="0">
                <a:latin typeface="Times New Roman" pitchFamily="18" charset="0"/>
              </a:rPr>
              <a:t>Табл. Стр. 3 - 6.4.1 учитываются дети, получившие медицинскую помощь в организациях родовспоможения (родились или доставлены)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20562516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Rectangle 4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27018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</a:rPr>
              <a:t>Критические акушерские состояния (стр. 7-7.4)</a:t>
            </a:r>
          </a:p>
        </p:txBody>
      </p:sp>
      <p:sp>
        <p:nvSpPr>
          <p:cNvPr id="68611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lnSpc>
                <a:spcPct val="75000"/>
              </a:lnSpc>
              <a:buFont typeface="Arial" charset="0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Понятие «</a:t>
            </a:r>
            <a:r>
              <a:rPr lang="ru-RU" sz="2800" dirty="0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Критические акушерские состояния»:</a:t>
            </a:r>
          </a:p>
          <a:p>
            <a:pPr algn="ctr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800" dirty="0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    это - не сумма всех случаев </a:t>
            </a:r>
            <a:r>
              <a:rPr lang="ru-RU" sz="2800" dirty="0" err="1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преэклампсии</a:t>
            </a:r>
            <a:r>
              <a:rPr lang="ru-RU" sz="2800" dirty="0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, эклампсии, сепсиса и акушерских кровотечений</a:t>
            </a:r>
          </a:p>
          <a:p>
            <a:pPr algn="ctr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из ФСН № 32, </a:t>
            </a:r>
            <a:endParaRPr lang="ru-RU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400" dirty="0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а случаи отобранные, с наиболее  тяжелыми проявлениями,  нарушениями  жизненно важных функций, требующие специальных мер  реанимации и выхаживания, применения ИВЛ, трансфузии крови, вазоактивных препаратов, гемодиализа, </a:t>
            </a:r>
            <a:r>
              <a:rPr lang="ru-RU" sz="2400" dirty="0" err="1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гистерэктомии</a:t>
            </a:r>
            <a:r>
              <a:rPr lang="ru-RU" sz="2400" dirty="0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41651784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1"/>
            <a:ext cx="9144000" cy="966788"/>
          </a:xfrm>
        </p:spPr>
        <p:txBody>
          <a:bodyPr/>
          <a:lstStyle/>
          <a:p>
            <a:pPr eaLnBrk="1" hangingPunct="1"/>
            <a:r>
              <a:rPr lang="ru-RU" sz="3500" b="1" dirty="0" smtClean="0">
                <a:latin typeface="Times New Roman" pitchFamily="18" charset="0"/>
                <a:cs typeface="Times New Roman" pitchFamily="18" charset="0"/>
              </a:rPr>
              <a:t>Учет акушерских операций (стр. 8-8.5.1)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67544" y="1052737"/>
            <a:ext cx="7762056" cy="5616352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2200" dirty="0" smtClean="0">
                <a:solidFill>
                  <a:srgbClr val="220EB2"/>
                </a:solidFill>
                <a:latin typeface="Times New Roman" panose="02020603050405020304" pitchFamily="18" charset="0"/>
                <a:cs typeface="Times New Roman" pitchFamily="18" charset="0"/>
              </a:rPr>
              <a:t>Строка 8 вкладыша № 232 содержит все акушерские операции с 22 недель </a:t>
            </a:r>
            <a:r>
              <a:rPr lang="ru-RU" sz="2200" dirty="0" err="1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гестации</a:t>
            </a:r>
            <a:r>
              <a:rPr lang="ru-RU" sz="2200" dirty="0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 в акушерских стационарах. Учет операций должен проводиться единообразно в ФСН   № 14 и во вкладыше № 232.</a:t>
            </a:r>
          </a:p>
          <a:p>
            <a:pPr eaLnBrk="1" hangingPunct="1">
              <a:lnSpc>
                <a:spcPct val="80000"/>
              </a:lnSpc>
            </a:pPr>
            <a:endParaRPr lang="ru-RU" sz="2200" dirty="0" smtClean="0">
              <a:solidFill>
                <a:srgbClr val="220EB2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200" dirty="0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Необходимо сравнивать данные вкладыша №  232: 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dirty="0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 - стр. 8.1. и  ф. №14. табл. 4000 стр. 14.4 гр. 3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dirty="0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 - стр. 8.2.  и ф. № 14 табл. 4000 стр. 14.2 гр. 3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dirty="0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 - стр. 8.3. и ф. № 14 табл. 4000 стр. 14.3 гр. 3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dirty="0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 - стр. 8.4.и ф № 14 табл. Стр. 14.7 гр. 3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200" dirty="0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 - стр. 8.5. и ф.№14 табл. 4000 стр. 14.8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ru-RU" sz="2200" dirty="0" smtClean="0">
              <a:solidFill>
                <a:srgbClr val="220EB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2200" dirty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Число операций в строках ф. № 14 </a:t>
            </a:r>
            <a:r>
              <a:rPr lang="ru-RU" sz="2200" dirty="0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табл. </a:t>
            </a:r>
            <a:r>
              <a:rPr lang="ru-RU" sz="2200" dirty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4000 может быть больше, чем во вкладыше за счет операций, проведенных вне акушерского стационара.</a:t>
            </a:r>
          </a:p>
        </p:txBody>
      </p:sp>
    </p:spTree>
    <p:extLst>
      <p:ext uri="{BB962C8B-B14F-4D97-AF65-F5344CB8AC3E}">
        <p14:creationId xmlns:p14="http://schemas.microsoft.com/office/powerpoint/2010/main" val="144715449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smtClean="0">
                <a:latin typeface="Times New Roman" pitchFamily="18" charset="0"/>
              </a:rPr>
              <a:t>Вызовы бригад реанимационной помощи (стр. 11-11.3)</a:t>
            </a:r>
          </a:p>
        </p:txBody>
      </p:sp>
      <p:sp>
        <p:nvSpPr>
          <p:cNvPr id="69635" name="Rectangle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68759"/>
          </a:xfrm>
        </p:spPr>
        <p:txBody>
          <a:bodyPr>
            <a:normAutofit fontScale="77500" lnSpcReduction="20000"/>
          </a:bodyPr>
          <a:lstStyle/>
          <a:p>
            <a:pPr>
              <a:buFont typeface="Arial" charset="0"/>
              <a:buNone/>
            </a:pPr>
            <a:endParaRPr lang="ru-RU" dirty="0" smtClean="0">
              <a:latin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ru-RU" dirty="0" smtClean="0">
                <a:solidFill>
                  <a:srgbClr val="220EB2"/>
                </a:solidFill>
                <a:latin typeface="Times New Roman" pitchFamily="18" charset="0"/>
              </a:rPr>
              <a:t>Учитывается число выездов реанимационных бригад на 1 уровень (гр. 5), на 2 уровень (гр.6), на 3 уровень (гр. 7).</a:t>
            </a:r>
          </a:p>
          <a:p>
            <a:pPr>
              <a:buFont typeface="Arial" charset="0"/>
              <a:buNone/>
            </a:pPr>
            <a:endParaRPr lang="ru-RU" dirty="0" smtClean="0">
              <a:latin typeface="Times New Roman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3237332"/>
            <a:ext cx="8352929" cy="2315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8120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/>
          </p:cNvSpPr>
          <p:nvPr>
            <p:ph type="title" idx="4294967295"/>
          </p:nvPr>
        </p:nvSpPr>
        <p:spPr>
          <a:xfrm>
            <a:off x="1835696" y="260648"/>
            <a:ext cx="5601816" cy="720378"/>
          </a:xfrm>
        </p:spPr>
        <p:txBody>
          <a:bodyPr/>
          <a:lstStyle/>
          <a:p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</a:rPr>
              <a:t>Межформенный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</a:rPr>
              <a:t> контроль</a:t>
            </a:r>
          </a:p>
        </p:txBody>
      </p:sp>
      <p:sp>
        <p:nvSpPr>
          <p:cNvPr id="45059" name="Rectangle 3"/>
          <p:cNvSpPr>
            <a:spLocks noGrp="1"/>
          </p:cNvSpPr>
          <p:nvPr>
            <p:ph type="body" idx="4294967295"/>
          </p:nvPr>
        </p:nvSpPr>
        <p:spPr>
          <a:xfrm>
            <a:off x="539552" y="1124744"/>
            <a:ext cx="7920880" cy="5256583"/>
          </a:xfrm>
        </p:spPr>
        <p:txBody>
          <a:bodyPr>
            <a:normAutofit/>
          </a:bodyPr>
          <a:lstStyle/>
          <a:p>
            <a:pPr algn="ctr">
              <a:buFont typeface="Arial" charset="0"/>
              <a:buNone/>
            </a:pPr>
            <a:r>
              <a:rPr lang="ru-RU" sz="2400" dirty="0" smtClean="0">
                <a:latin typeface="Times New Roman" pitchFamily="18" charset="0"/>
              </a:rPr>
              <a:t>При сдаче годовых отчетов </a:t>
            </a:r>
            <a:r>
              <a:rPr lang="ru-RU" sz="2400" dirty="0" err="1" smtClean="0">
                <a:latin typeface="Times New Roman" pitchFamily="18" charset="0"/>
              </a:rPr>
              <a:t>межформенных</a:t>
            </a:r>
            <a:r>
              <a:rPr lang="ru-RU" sz="2400" dirty="0" smtClean="0">
                <a:latin typeface="Times New Roman" pitchFamily="18" charset="0"/>
              </a:rPr>
              <a:t> контроль проводится между </a:t>
            </a:r>
            <a:r>
              <a:rPr lang="ru-RU" sz="2400" dirty="0">
                <a:latin typeface="Times New Roman" pitchFamily="18" charset="0"/>
              </a:rPr>
              <a:t>ф</a:t>
            </a:r>
            <a:r>
              <a:rPr lang="ru-RU" sz="2400" dirty="0" smtClean="0">
                <a:latin typeface="Times New Roman" pitchFamily="18" charset="0"/>
              </a:rPr>
              <a:t>ормами № 32 и вкладышем № 232, а также с формами: № 14, № </a:t>
            </a:r>
            <a:r>
              <a:rPr lang="ru-RU" sz="2400" dirty="0" smtClean="0">
                <a:latin typeface="Times New Roman" pitchFamily="18" charset="0"/>
              </a:rPr>
              <a:t>30, </a:t>
            </a:r>
            <a:r>
              <a:rPr lang="ru-RU" sz="2400" dirty="0" smtClean="0">
                <a:latin typeface="Times New Roman" pitchFamily="18" charset="0"/>
              </a:rPr>
              <a:t>№ 61</a:t>
            </a:r>
          </a:p>
          <a:p>
            <a:pPr algn="ctr">
              <a:lnSpc>
                <a:spcPct val="80000"/>
              </a:lnSpc>
              <a:buFont typeface="Arial" charset="0"/>
              <a:buNone/>
            </a:pP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</a:rPr>
              <a:t>ФСН №14</a:t>
            </a:r>
          </a:p>
          <a:p>
            <a:pPr>
              <a:lnSpc>
                <a:spcPct val="90000"/>
              </a:lnSpc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Табл.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2200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(умерло 0-168 ч), 2400 (материнская смертность)</a:t>
            </a:r>
          </a:p>
          <a:p>
            <a:pPr>
              <a:lnSpc>
                <a:spcPct val="90000"/>
              </a:lnSpc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Табл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3000 (заболеваемость и смертность новорожденных в детских стационарах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). Учитываются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дети, поступившие в отделения детских стационаров или в перинатальные центры из других организаций.</a:t>
            </a:r>
          </a:p>
          <a:p>
            <a:pPr>
              <a:lnSpc>
                <a:spcPct val="90000"/>
              </a:lnSpc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Табл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4000, стр.14.0-14.9, гр.3  (акушерские операции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>
              <a:lnSpc>
                <a:spcPct val="93000"/>
              </a:lnSpc>
              <a:buNone/>
              <a:defRPr/>
            </a:pP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ФСН №61 </a:t>
            </a:r>
          </a:p>
          <a:p>
            <a:pPr>
              <a:lnSpc>
                <a:spcPct val="90000"/>
              </a:lnSpc>
              <a:defRPr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Табл. 5000, стр.2 и 25 (роды у женщин с ВИЧ и родившиеся живыми дети у матерей с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ВИЧ)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(смотри слайд по ф.61 ниже)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charset="0"/>
              <a:buNone/>
            </a:pPr>
            <a:endParaRPr lang="ru-RU" sz="3600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12855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>
            <a:extLst>
              <a:ext uri="{FF2B5EF4-FFF2-40B4-BE49-F238E27FC236}">
                <a16:creationId xmlns="" xmlns:a16="http://schemas.microsoft.com/office/drawing/2014/main" id="{DFF50148-116B-410F-B7C0-F96B6E12B9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284939"/>
              </p:ext>
            </p:extLst>
          </p:nvPr>
        </p:nvGraphicFramePr>
        <p:xfrm>
          <a:off x="1" y="1472105"/>
          <a:ext cx="9060185" cy="4684609"/>
        </p:xfrm>
        <a:graphic>
          <a:graphicData uri="http://schemas.openxmlformats.org/drawingml/2006/table">
            <a:tbl>
              <a:tblPr firstRow="1" firstCol="1" bandRow="1"/>
              <a:tblGrid>
                <a:gridCol w="5206045">
                  <a:extLst>
                    <a:ext uri="{9D8B030D-6E8A-4147-A177-3AD203B41FA5}">
                      <a16:colId xmlns="" xmlns:a16="http://schemas.microsoft.com/office/drawing/2014/main" val="2311916567"/>
                    </a:ext>
                  </a:extLst>
                </a:gridCol>
                <a:gridCol w="472740">
                  <a:extLst>
                    <a:ext uri="{9D8B030D-6E8A-4147-A177-3AD203B41FA5}">
                      <a16:colId xmlns="" xmlns:a16="http://schemas.microsoft.com/office/drawing/2014/main" val="2334435392"/>
                    </a:ext>
                  </a:extLst>
                </a:gridCol>
                <a:gridCol w="1690700">
                  <a:extLst>
                    <a:ext uri="{9D8B030D-6E8A-4147-A177-3AD203B41FA5}">
                      <a16:colId xmlns="" xmlns:a16="http://schemas.microsoft.com/office/drawing/2014/main" val="3984097684"/>
                    </a:ext>
                  </a:extLst>
                </a:gridCol>
                <a:gridCol w="1690700">
                  <a:extLst>
                    <a:ext uri="{9D8B030D-6E8A-4147-A177-3AD203B41FA5}">
                      <a16:colId xmlns="" xmlns:a16="http://schemas.microsoft.com/office/drawing/2014/main" val="4191296250"/>
                    </a:ext>
                  </a:extLst>
                </a:gridCol>
              </a:tblGrid>
              <a:tr h="27799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Наименование показателей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№</a:t>
                      </a:r>
                      <a:b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строки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Зарегистрировано пациентов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56678888"/>
                  </a:ext>
                </a:extLst>
              </a:tr>
              <a:tr h="49567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 болезнью, вызванной ВИЧ (</a:t>
                      </a: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О98.7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) 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 бессимптомным инфекционным статусом, вызванным ВИЧ (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Z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873118849"/>
                  </a:ext>
                </a:extLst>
              </a:tr>
              <a:tr h="129218"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13891160"/>
                  </a:ext>
                </a:extLst>
              </a:tr>
              <a:tr h="129218">
                <a:tc>
                  <a:txBody>
                    <a:bodyPr/>
                    <a:lstStyle/>
                    <a:p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Число беременных женщин, всего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914962767"/>
                  </a:ext>
                </a:extLst>
              </a:tr>
              <a:tr h="129218">
                <a:tc>
                  <a:txBody>
                    <a:bodyPr/>
                    <a:lstStyle/>
                    <a:p>
                      <a:r>
                        <a:rPr lang="ru-RU" sz="9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Число женщин, завершивших беременность родами в отчетном году </a:t>
                      </a: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074042555"/>
                  </a:ext>
                </a:extLst>
              </a:tr>
              <a:tr h="129218">
                <a:tc>
                  <a:txBody>
                    <a:bodyPr/>
                    <a:lstStyle/>
                    <a:p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   из них (из стр. 2) женщин с 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CD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 &lt; 350/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мкл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53471419"/>
                  </a:ext>
                </a:extLst>
              </a:tr>
              <a:tr h="129218">
                <a:tc>
                  <a:txBody>
                    <a:bodyPr/>
                    <a:lstStyle/>
                    <a:p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   из них (из стр. 3) женщин с 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CD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 &lt; 200 </a:t>
                      </a:r>
                      <a:r>
                        <a:rPr lang="ru-RU" sz="9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мкл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77413784"/>
                  </a:ext>
                </a:extLst>
              </a:tr>
              <a:tr h="129218">
                <a:tc>
                  <a:txBody>
                    <a:bodyPr/>
                    <a:lstStyle/>
                    <a:p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   из них (из стр. 2) CD4 не определялись </a:t>
                      </a: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22424384"/>
                  </a:ext>
                </a:extLst>
              </a:tr>
              <a:tr h="366410">
                <a:tc>
                  <a:txBody>
                    <a:bodyPr/>
                    <a:lstStyle/>
                    <a:p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Число женщин и новорожденных, получивших химиопрофилактику передачи ВИЧ-инфекции от матери</a:t>
                      </a:r>
                      <a:br>
                        <a:rPr lang="ru-RU" sz="9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ru-RU" sz="9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 ребенку </a:t>
                      </a:r>
                    </a:p>
                  </a:txBody>
                  <a:tcPr marL="48720" marR="48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970418774"/>
                  </a:ext>
                </a:extLst>
              </a:tr>
              <a:tr h="129218">
                <a:tc>
                  <a:txBody>
                    <a:bodyPr/>
                    <a:lstStyle/>
                    <a:p>
                      <a:pPr indent="381635" algn="just"/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 том числе:  во время беременности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68364460"/>
                  </a:ext>
                </a:extLst>
              </a:tr>
              <a:tr h="129218">
                <a:tc>
                  <a:txBody>
                    <a:bodyPr/>
                    <a:lstStyle/>
                    <a:p>
                      <a:pPr indent="1191895" algn="just"/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 родах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631119"/>
                  </a:ext>
                </a:extLst>
              </a:tr>
              <a:tr h="129218">
                <a:tc>
                  <a:txBody>
                    <a:bodyPr/>
                    <a:lstStyle/>
                    <a:p>
                      <a:pPr indent="1191895"/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новорожденному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10713694"/>
                  </a:ext>
                </a:extLst>
              </a:tr>
              <a:tr h="198272">
                <a:tc>
                  <a:txBody>
                    <a:bodyPr/>
                    <a:lstStyle/>
                    <a:p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Число беременных женщин, получивших антиретровирусную терапию до беременности (из стр. 2)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55756270"/>
                  </a:ext>
                </a:extLst>
              </a:tr>
              <a:tr h="198272">
                <a:tc>
                  <a:txBody>
                    <a:bodyPr/>
                    <a:lstStyle/>
                    <a:p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Число беременных женщин, прекративших антиретровирусную терапию после родов 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871869636"/>
                  </a:ext>
                </a:extLst>
              </a:tr>
              <a:tr h="297408">
                <a:tc>
                  <a:txBody>
                    <a:bodyPr/>
                    <a:lstStyle/>
                    <a:p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Число беременных, которым проведено исследование вирусной нагрузки перед родами</a:t>
                      </a:r>
                      <a:b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(из стр. 2) 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342867952"/>
                  </a:ext>
                </a:extLst>
              </a:tr>
              <a:tr h="297408">
                <a:tc>
                  <a:txBody>
                    <a:bodyPr/>
                    <a:lstStyle/>
                    <a:p>
                      <a:pPr indent="381635"/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из них (из стр.12) число беременных с вирусной нагрузкой перед родами выше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indent="381635"/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                        порога чувствительности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69609417"/>
                  </a:ext>
                </a:extLst>
              </a:tr>
              <a:tr h="244273">
                <a:tc>
                  <a:txBody>
                    <a:bodyPr/>
                    <a:lstStyle/>
                    <a:p>
                      <a:pPr marL="21590"/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Число новорожденных, получивших химиопрофилактику тремя антиретровирусными препаратами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14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252577327"/>
                  </a:ext>
                </a:extLst>
              </a:tr>
              <a:tr h="129218">
                <a:tc>
                  <a:txBody>
                    <a:bodyPr/>
                    <a:lstStyle/>
                    <a:p>
                      <a:pPr indent="21590"/>
                      <a:r>
                        <a:rPr lang="ru-RU" sz="9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Родилось живых детей от матерей (из стр. 2)</a:t>
                      </a:r>
                    </a:p>
                  </a:txBody>
                  <a:tcPr marL="48720" marR="48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</a:t>
                      </a: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481286556"/>
                  </a:ext>
                </a:extLst>
              </a:tr>
              <a:tr h="198272">
                <a:tc>
                  <a:txBody>
                    <a:bodyPr/>
                    <a:lstStyle/>
                    <a:p>
                      <a:pPr indent="754380"/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из них:  детей, у которых подтверждено наличие ВИЧ-инфекции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06188116"/>
                  </a:ext>
                </a:extLst>
              </a:tr>
              <a:tr h="198272">
                <a:tc>
                  <a:txBody>
                    <a:bodyPr/>
                    <a:lstStyle/>
                    <a:p>
                      <a:pPr indent="1204595"/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диагноз установлен в первые два месяца после рождения (из стр. 16)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196954682"/>
                  </a:ext>
                </a:extLst>
              </a:tr>
              <a:tr h="198272">
                <a:tc>
                  <a:txBody>
                    <a:bodyPr/>
                    <a:lstStyle/>
                    <a:p>
                      <a:pPr indent="1204595"/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находилось на грудном вскармливании (из стр.15)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42633527"/>
                  </a:ext>
                </a:extLst>
              </a:tr>
              <a:tr h="297408">
                <a:tc>
                  <a:txBody>
                    <a:bodyPr/>
                    <a:lstStyle/>
                    <a:p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Кроме того, детей (из стр.15), имевших неокончательный лабораторный результат теста</a:t>
                      </a:r>
                      <a:b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 наличие ВИЧ (</a:t>
                      </a:r>
                      <a:r>
                        <a:rPr lang="en-US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R</a:t>
                      </a:r>
                      <a:r>
                        <a:rPr lang="ru-RU" sz="9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75) 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8720" marR="4872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461856399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72007" y="164733"/>
            <a:ext cx="8892481" cy="40011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№61</a:t>
            </a:r>
            <a:endParaRPr lang="ru-RU" alt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16142" y="2426235"/>
            <a:ext cx="2327858" cy="229743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ru-RU" sz="893" dirty="0">
                <a:solidFill>
                  <a:srgbClr val="FF0000"/>
                </a:solidFill>
              </a:rPr>
              <a:t>Контроль с ф. </a:t>
            </a:r>
            <a:r>
              <a:rPr lang="en-US" sz="893" dirty="0">
                <a:solidFill>
                  <a:srgbClr val="FF0000"/>
                </a:solidFill>
              </a:rPr>
              <a:t>32</a:t>
            </a:r>
            <a:r>
              <a:rPr lang="ru-RU" sz="893" dirty="0">
                <a:solidFill>
                  <a:srgbClr val="FF0000"/>
                </a:solidFill>
              </a:rPr>
              <a:t>, т. 2</a:t>
            </a:r>
            <a:r>
              <a:rPr lang="en-US" sz="893" dirty="0">
                <a:solidFill>
                  <a:srgbClr val="FF0000"/>
                </a:solidFill>
              </a:rPr>
              <a:t>21</a:t>
            </a:r>
            <a:r>
              <a:rPr lang="ru-RU" sz="893" dirty="0">
                <a:solidFill>
                  <a:srgbClr val="FF0000"/>
                </a:solidFill>
              </a:rPr>
              <a:t>0,стр. 1, гр.</a:t>
            </a:r>
            <a:r>
              <a:rPr lang="en-US" sz="893" dirty="0">
                <a:solidFill>
                  <a:srgbClr val="FF0000"/>
                </a:solidFill>
              </a:rPr>
              <a:t>04</a:t>
            </a:r>
            <a:endParaRPr lang="ru-RU" sz="893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16142" y="5013176"/>
            <a:ext cx="2327858" cy="229743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ru-RU" sz="893" dirty="0">
                <a:solidFill>
                  <a:srgbClr val="FF0000"/>
                </a:solidFill>
              </a:rPr>
              <a:t>Контроль с ф. </a:t>
            </a:r>
            <a:r>
              <a:rPr lang="en-US" sz="893" dirty="0">
                <a:solidFill>
                  <a:srgbClr val="FF0000"/>
                </a:solidFill>
              </a:rPr>
              <a:t>32</a:t>
            </a:r>
            <a:r>
              <a:rPr lang="ru-RU" sz="893" dirty="0">
                <a:solidFill>
                  <a:srgbClr val="FF0000"/>
                </a:solidFill>
              </a:rPr>
              <a:t>, т. 2</a:t>
            </a:r>
            <a:r>
              <a:rPr lang="en-US" sz="893" dirty="0">
                <a:solidFill>
                  <a:srgbClr val="FF0000"/>
                </a:solidFill>
              </a:rPr>
              <a:t>248</a:t>
            </a:r>
            <a:r>
              <a:rPr lang="ru-RU" sz="893" dirty="0">
                <a:solidFill>
                  <a:srgbClr val="FF0000"/>
                </a:solidFill>
              </a:rPr>
              <a:t>,стр. 1, гр.</a:t>
            </a:r>
            <a:r>
              <a:rPr lang="en-US" sz="893" dirty="0">
                <a:solidFill>
                  <a:srgbClr val="FF0000"/>
                </a:solidFill>
              </a:rPr>
              <a:t>02</a:t>
            </a:r>
            <a:endParaRPr lang="ru-RU" sz="893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6E77F101-F3C7-42B7-96C1-02F9CF2DC283}"/>
              </a:ext>
            </a:extLst>
          </p:cNvPr>
          <p:cNvSpPr txBox="1"/>
          <p:nvPr/>
        </p:nvSpPr>
        <p:spPr>
          <a:xfrm>
            <a:off x="167705" y="825774"/>
            <a:ext cx="889248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altLang="ru-RU" sz="1400" b="1" dirty="0">
                <a:cs typeface="Times New Roman" panose="02020603050405020304" pitchFamily="18" charset="0"/>
              </a:rPr>
              <a:t> </a:t>
            </a:r>
            <a:r>
              <a:rPr lang="ru-RU" altLang="ru-RU" sz="1400" b="1" dirty="0" smtClean="0">
                <a:cs typeface="Times New Roman" panose="02020603050405020304" pitchFamily="18" charset="0"/>
              </a:rPr>
              <a:t>Т</a:t>
            </a:r>
            <a:r>
              <a:rPr lang="ru-RU" alt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аблица (5000</a:t>
            </a:r>
            <a:r>
              <a:rPr lang="ru-RU" alt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             </a:t>
            </a:r>
            <a:r>
              <a:rPr lang="ru-RU" alt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Диспансерное наблюдение за беременными, роженицами и родильницами с ВИЧ-инфекцией</a:t>
            </a:r>
          </a:p>
        </p:txBody>
      </p:sp>
      <p:sp>
        <p:nvSpPr>
          <p:cNvPr id="6" name="Овал 5">
            <a:extLst>
              <a:ext uri="{FF2B5EF4-FFF2-40B4-BE49-F238E27FC236}">
                <a16:creationId xmlns="" xmlns:a16="http://schemas.microsoft.com/office/drawing/2014/main" id="{09D858A0-E1E3-49F4-94A7-AC1E30383EF5}"/>
              </a:ext>
            </a:extLst>
          </p:cNvPr>
          <p:cNvSpPr/>
          <p:nvPr/>
        </p:nvSpPr>
        <p:spPr>
          <a:xfrm>
            <a:off x="167705" y="2426235"/>
            <a:ext cx="2820119" cy="858749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789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 animBg="1"/>
      <p:bldP spid="11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95536" y="431899"/>
            <a:ext cx="7834064" cy="1196901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ФСН №30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39552" y="1268760"/>
            <a:ext cx="8208912" cy="4176464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Табл. 2400 </a:t>
            </a:r>
            <a:r>
              <a:rPr lang="ru-RU" sz="2200" dirty="0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(роды на дому) – исключена из Ф.30</a:t>
            </a:r>
          </a:p>
          <a:p>
            <a:pPr>
              <a:lnSpc>
                <a:spcPct val="90000"/>
              </a:lnSpc>
              <a:defRPr/>
            </a:pP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Табл. 3100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стр. 4 и 5 (койки беременных и рожениц, патологии                беременности) – в случае, если есть расхождения с Вкладышем № 232, необходимо представить объяснения</a:t>
            </a:r>
            <a:r>
              <a:rPr lang="ru-RU" sz="2200" dirty="0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90000"/>
              </a:lnSpc>
              <a:defRPr/>
            </a:pP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Табл. 5503</a:t>
            </a:r>
            <a:r>
              <a:rPr lang="ru-RU" sz="2200" dirty="0">
                <a:solidFill>
                  <a:srgbClr val="000000">
                    <a:lumMod val="75000"/>
                    <a:lumOff val="25000"/>
                  </a:srgb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стр. 4 и 5; 12 и 13 (патолого-анатомические вскрытия) – информацию по данной таблице сравниваем с </a:t>
            </a:r>
            <a:r>
              <a:rPr lang="ru-RU" sz="2200" dirty="0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табл</a:t>
            </a:r>
            <a:r>
              <a:rPr lang="ru-RU" sz="2200" dirty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. 2245 формы ФСН № 32. При наличии расхождений по вскрытиям мертворожденных (всего и 22-27 недель </a:t>
            </a:r>
            <a:r>
              <a:rPr lang="ru-RU" sz="2200" dirty="0" err="1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гестации</a:t>
            </a:r>
            <a:r>
              <a:rPr lang="ru-RU" sz="2200" dirty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), умерших  новорожденных 0-6 суток, родившихся в 22-27 недель) – представить объяснения.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ВАЖНО!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srgbClr val="220EB2"/>
                </a:solidFill>
                <a:latin typeface="Times New Roman" pitchFamily="18" charset="0"/>
                <a:cs typeface="Times New Roman" pitchFamily="18" charset="0"/>
              </a:rPr>
              <a:t>Срок 22-27 недель – это срок до начала 28 недели            (табл. 2245 гр. 14)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689545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/>
          </p:cNvSpPr>
          <p:nvPr>
            <p:ph type="title" idx="4294967295"/>
          </p:nvPr>
        </p:nvSpPr>
        <p:spPr>
          <a:xfrm>
            <a:off x="914400" y="260350"/>
            <a:ext cx="7185992" cy="864394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</a:rPr>
              <a:t>Представить </a:t>
            </a:r>
            <a:br>
              <a:rPr lang="ru-RU" sz="3600" b="1" dirty="0" smtClean="0">
                <a:solidFill>
                  <a:srgbClr val="FF0000"/>
                </a:solidFill>
                <a:latin typeface="Times New Roman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</a:rPr>
              <a:t>дополнительную информацию</a:t>
            </a:r>
          </a:p>
        </p:txBody>
      </p:sp>
      <p:sp>
        <p:nvSpPr>
          <p:cNvPr id="46083" name="Rectangle 3"/>
          <p:cNvSpPr>
            <a:spLocks noGrp="1"/>
          </p:cNvSpPr>
          <p:nvPr>
            <p:ph type="body" idx="4294967295"/>
          </p:nvPr>
        </p:nvSpPr>
        <p:spPr>
          <a:xfrm>
            <a:off x="914400" y="1772816"/>
            <a:ext cx="7185992" cy="352839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  <a:buFont typeface="Arial" charset="0"/>
              <a:buAutoNum type="arabicPeriod"/>
            </a:pPr>
            <a:r>
              <a:rPr lang="ru-RU" dirty="0" smtClean="0">
                <a:latin typeface="Times New Roman" pitchFamily="18" charset="0"/>
              </a:rPr>
              <a:t> </a:t>
            </a:r>
            <a:r>
              <a:rPr lang="ru-RU" sz="3000" b="1" dirty="0" smtClean="0">
                <a:solidFill>
                  <a:srgbClr val="220EB2"/>
                </a:solidFill>
                <a:latin typeface="Times New Roman" pitchFamily="18" charset="0"/>
              </a:rPr>
              <a:t>Дети, родившиеся на сроке </a:t>
            </a:r>
            <a:r>
              <a:rPr lang="ru-RU" sz="3000" b="1" dirty="0" err="1" smtClean="0">
                <a:solidFill>
                  <a:srgbClr val="220EB2"/>
                </a:solidFill>
                <a:latin typeface="Times New Roman" pitchFamily="18" charset="0"/>
              </a:rPr>
              <a:t>гестации</a:t>
            </a:r>
            <a:r>
              <a:rPr lang="ru-RU" sz="3000" b="1" dirty="0" smtClean="0">
                <a:solidFill>
                  <a:srgbClr val="220EB2"/>
                </a:solidFill>
                <a:latin typeface="Times New Roman" pitchFamily="18" charset="0"/>
              </a:rPr>
              <a:t> 22 недели и более, с массой тела менее 500 г                   </a:t>
            </a:r>
            <a:r>
              <a:rPr lang="ru-RU" sz="3000" b="1" i="1" dirty="0" smtClean="0">
                <a:solidFill>
                  <a:srgbClr val="220EB2"/>
                </a:solidFill>
                <a:latin typeface="Times New Roman" pitchFamily="18" charset="0"/>
              </a:rPr>
              <a:t>(согласно ниже приведенной рекомендации)</a:t>
            </a:r>
          </a:p>
          <a:p>
            <a:pPr lvl="0">
              <a:lnSpc>
                <a:spcPct val="110000"/>
              </a:lnSpc>
              <a:buFont typeface="Arial" charset="0"/>
              <a:buAutoNum type="arabicPeriod"/>
            </a:pPr>
            <a:r>
              <a:rPr lang="ru-RU" b="1" dirty="0" smtClean="0">
                <a:solidFill>
                  <a:srgbClr val="220EB2"/>
                </a:solidFill>
                <a:latin typeface="Times New Roman" pitchFamily="18" charset="0"/>
              </a:rPr>
              <a:t> Сведения о материнской смертности  </a:t>
            </a:r>
            <a:r>
              <a:rPr lang="ru-RU" sz="3000" b="1" i="1" dirty="0" smtClean="0">
                <a:solidFill>
                  <a:srgbClr val="220EB2"/>
                </a:solidFill>
                <a:latin typeface="Times New Roman" pitchFamily="18" charset="0"/>
              </a:rPr>
              <a:t>(</a:t>
            </a:r>
            <a:r>
              <a:rPr lang="ru-RU" sz="3000" b="1" i="1" dirty="0">
                <a:solidFill>
                  <a:srgbClr val="220EB2"/>
                </a:solidFill>
                <a:latin typeface="Times New Roman" pitchFamily="18" charset="0"/>
              </a:rPr>
              <a:t>согласно ниже приведенной рекомендации)</a:t>
            </a:r>
          </a:p>
          <a:p>
            <a:pPr>
              <a:lnSpc>
                <a:spcPct val="120000"/>
              </a:lnSpc>
              <a:buFont typeface="Arial" charset="0"/>
              <a:buAutoNum type="arabicPeriod"/>
            </a:pPr>
            <a:r>
              <a:rPr lang="ru-RU" b="1" dirty="0" smtClean="0">
                <a:solidFill>
                  <a:srgbClr val="220EB2"/>
                </a:solidFill>
                <a:latin typeface="Times New Roman" pitchFamily="18" charset="0"/>
              </a:rPr>
              <a:t> Сведения о родах вне родильного отделения </a:t>
            </a:r>
            <a:r>
              <a:rPr lang="ru-RU" b="1" i="1" dirty="0" smtClean="0">
                <a:solidFill>
                  <a:srgbClr val="220EB2"/>
                </a:solidFill>
                <a:latin typeface="Times New Roman" pitchFamily="18" charset="0"/>
              </a:rPr>
              <a:t>(согласно </a:t>
            </a:r>
            <a:r>
              <a:rPr lang="ru-RU" b="1" i="1" dirty="0">
                <a:solidFill>
                  <a:srgbClr val="220EB2"/>
                </a:solidFill>
                <a:latin typeface="Times New Roman" pitchFamily="18" charset="0"/>
              </a:rPr>
              <a:t>ниже приведенной рекомендации)</a:t>
            </a:r>
            <a:endParaRPr lang="ru-RU" b="1" dirty="0" smtClean="0">
              <a:solidFill>
                <a:srgbClr val="220EB2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Arial" charset="0"/>
              <a:buAutoNum type="arabicPeriod"/>
            </a:pPr>
            <a:endParaRPr lang="ru-RU" b="1" dirty="0" smtClean="0">
              <a:solidFill>
                <a:srgbClr val="220EB2"/>
              </a:solidFill>
              <a:latin typeface="Times New Roman" pitchFamily="18" charset="0"/>
            </a:endParaRPr>
          </a:p>
          <a:p>
            <a:pPr>
              <a:lnSpc>
                <a:spcPct val="80000"/>
              </a:lnSpc>
              <a:buFont typeface="Arial" charset="0"/>
              <a:buAutoNum type="arabicPeriod"/>
            </a:pPr>
            <a:r>
              <a:rPr lang="ru-RU" b="1" dirty="0" smtClean="0">
                <a:solidFill>
                  <a:srgbClr val="220EB2"/>
                </a:solidFill>
                <a:latin typeface="Times New Roman" pitchFamily="18" charset="0"/>
              </a:rPr>
              <a:t> Сведения о переводах новорожденных </a:t>
            </a:r>
            <a:r>
              <a:rPr lang="ru-RU" b="1" i="1" dirty="0" smtClean="0">
                <a:solidFill>
                  <a:srgbClr val="220EB2"/>
                </a:solidFill>
                <a:latin typeface="Times New Roman" pitchFamily="18" charset="0"/>
              </a:rPr>
              <a:t>(</a:t>
            </a:r>
            <a:r>
              <a:rPr lang="ru-RU" b="1" i="1" dirty="0">
                <a:solidFill>
                  <a:srgbClr val="220EB2"/>
                </a:solidFill>
                <a:latin typeface="Times New Roman" pitchFamily="18" charset="0"/>
              </a:rPr>
              <a:t>согласно ниже приведенной рекомендации)</a:t>
            </a:r>
            <a:endParaRPr lang="ru-RU" b="1" dirty="0" smtClean="0">
              <a:solidFill>
                <a:srgbClr val="220EB2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10946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426997"/>
          </a:solidFill>
        </p:spPr>
        <p:txBody>
          <a:bodyPr>
            <a:normAutofit/>
          </a:bodyPr>
          <a:lstStyle/>
          <a:p>
            <a:r>
              <a:rPr lang="ru-RU" sz="2400" b="1" spc="-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Сведения о новорожденных </a:t>
            </a:r>
            <a:r>
              <a:rPr lang="ru-RU" sz="2400" b="1" spc="-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 массой </a:t>
            </a:r>
            <a:r>
              <a:rPr lang="ru-RU" sz="2400" b="1" spc="-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тела менее 500 г при сроке </a:t>
            </a:r>
            <a:r>
              <a:rPr lang="ru-RU" sz="2400" b="1" spc="-5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гестации</a:t>
            </a:r>
            <a:r>
              <a:rPr lang="ru-RU" sz="2400" b="1" spc="-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spc="-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22 недели </a:t>
            </a:r>
            <a:r>
              <a:rPr lang="ru-RU" sz="2400" b="1" spc="-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b="1" spc="-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более:</a:t>
            </a:r>
            <a:endParaRPr lang="ru-RU" sz="2400" b="1" dirty="0" smtClean="0">
              <a:solidFill>
                <a:schemeClr val="bg1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91440" lvl="0" indent="-91440">
              <a:lnSpc>
                <a:spcPct val="8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Arial" charset="0"/>
              <a:buAutoNum type="arabicPeriod"/>
            </a:pPr>
            <a:endParaRPr lang="ru-RU" sz="2000" dirty="0" smtClean="0">
              <a:solidFill>
                <a:srgbClr val="000000">
                  <a:lumMod val="75000"/>
                  <a:lumOff val="25000"/>
                </a:srgbClr>
              </a:solidFill>
              <a:latin typeface="Times New Roman" pitchFamily="18" charset="0"/>
            </a:endParaRPr>
          </a:p>
          <a:p>
            <a:pPr indent="450215">
              <a:spcAft>
                <a:spcPts val="0"/>
              </a:spcAft>
            </a:pP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Территория </a:t>
            </a: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Уровень медицинской организации, где родился ребенок (1,2, 3 уровень)</a:t>
            </a: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Возраст матери</a:t>
            </a: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4. Соматическое и гинекологическое здоровье матери, паритет</a:t>
            </a: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5. Наличие вредностей (профессиональные, экологические; вредные привычки)</a:t>
            </a: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6. Состояла ли на учете в женской консультации</a:t>
            </a: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7. Срок </a:t>
            </a:r>
            <a:r>
              <a:rPr lang="ru-RU" sz="2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гестации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8. Масса тела и рост ребенка (плода)</a:t>
            </a: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9. Родился живым-мертвым (уточнить антенатально, интранатально)</a:t>
            </a: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10. Выжил или умер (уточнить в первые 24 ч., 168 ч, или более)</a:t>
            </a: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11. Клинический диагноз заболевания ребенка (основной, сопутствующий, осложнения)</a:t>
            </a:r>
            <a:endParaRPr lang="ru-RU" sz="1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12. При вскрытии – патологоанатомический диагноз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0">
              <a:spcAft>
                <a:spcPts val="0"/>
              </a:spcAft>
              <a:buNone/>
            </a:pPr>
            <a:endParaRPr lang="ru-RU" sz="24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0">
              <a:spcAft>
                <a:spcPts val="0"/>
              </a:spcAft>
              <a:buNone/>
            </a:pPr>
            <a:r>
              <a:rPr lang="ru-RU" sz="24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Примечание: в прошедшем году эта информация собиралась по 20 пунктам, для дополнительного анализа.</a:t>
            </a:r>
            <a:endParaRPr lang="ru-RU" sz="14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ru-RU" sz="24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ru-RU" sz="1400" b="1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ru-RU" sz="21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</a:t>
            </a:r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53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noFill/>
          <a:ln w="38100" cmpd="dbl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Изменения, вносимые в форму №13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Введена новая таблица 0900 «Результаты </a:t>
            </a:r>
            <a:r>
              <a:rPr lang="ru-RU" sz="1600" b="1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доабортного</a:t>
            </a: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консультирования»</a:t>
            </a:r>
          </a:p>
          <a:p>
            <a:pPr marL="0" indent="0">
              <a:buNone/>
            </a:pP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900)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Число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женщин, обратившихся в медицинскую организацию за направлением на медицинский аборт легальный, всего 1 _____, из них проконсультировано в Центрах медико-социальной поддержки беременных женщин, оказавшихся в трудной жизненной ситуации, или в кабинетах медико-социальной помощи 2 _____, из них отказались от искусственного прерывания беременности и взяты под диспансерное наблюдение по беременности 3 </a:t>
            </a:r>
            <a:r>
              <a:rPr lang="ru-RU" sz="1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______.</a:t>
            </a:r>
          </a:p>
          <a:p>
            <a:pPr marL="0" indent="0">
              <a:buNone/>
            </a:pPr>
            <a:endParaRPr lang="ru-RU" sz="16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Внесены </a:t>
            </a:r>
            <a:r>
              <a:rPr lang="ru-RU" sz="1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таблицу </a:t>
            </a:r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1100</a:t>
            </a:r>
          </a:p>
          <a:p>
            <a:pPr marL="0" indent="0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стр. 4 гр. 4 табл. 1000 – медицинский аборт легальный: 1_______, из них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женщин, проконсультированных в Центрах медико-социальной поддержки беременных женщин, оказавшихся в трудной жизненной ситуации, или в кабинетах медико-социальной помощи: 2 _______, из числа легальных абортов проведено медикаментозным методом 3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_______, из числа легальных абортов проведено в возрастной группе: до 14 лет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_______,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15 -17 лет 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_______.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66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426997"/>
          </a:solidFill>
        </p:spPr>
        <p:txBody>
          <a:bodyPr>
            <a:normAutofit/>
          </a:bodyPr>
          <a:lstStyle/>
          <a:p>
            <a:r>
              <a:rPr lang="ru-RU" sz="3200" b="1" spc="-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Сведения по случаю материнской смерти</a:t>
            </a:r>
            <a:endParaRPr lang="ru-RU" sz="2800" dirty="0" smtClean="0">
              <a:solidFill>
                <a:schemeClr val="bg1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SzPts val="1400"/>
              <a:buFont typeface="+mj-lt"/>
              <a:buAutoNum type="arabicPeriod"/>
            </a:pPr>
            <a:r>
              <a:rPr lang="ru-RU" sz="1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№ Истории болезни, возраст матери</a:t>
            </a:r>
          </a:p>
          <a:p>
            <a:pPr lvl="0">
              <a:buSzPts val="1400"/>
              <a:buFont typeface="+mj-lt"/>
              <a:buAutoNum type="arabicPeriod"/>
            </a:pPr>
            <a:r>
              <a:rPr lang="ru-RU" sz="1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Место жительства (регион);</a:t>
            </a:r>
          </a:p>
          <a:p>
            <a:pPr lvl="0">
              <a:buSzPts val="1400"/>
              <a:buFont typeface="+mj-lt"/>
              <a:buAutoNum type="arabicPeriod"/>
            </a:pPr>
            <a:r>
              <a:rPr lang="ru-RU" sz="1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Место наблюдения за беременной</a:t>
            </a:r>
          </a:p>
          <a:p>
            <a:pPr lvl="0">
              <a:buSzPts val="1400"/>
              <a:buFont typeface="+mj-lt"/>
              <a:buAutoNum type="arabicPeriod"/>
            </a:pPr>
            <a:r>
              <a:rPr lang="ru-RU" sz="1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Срок постановки на учет в женской консультации</a:t>
            </a:r>
          </a:p>
          <a:p>
            <a:pPr lvl="0">
              <a:buSzPts val="1400"/>
              <a:buFont typeface="+mj-lt"/>
              <a:buAutoNum type="arabicPeriod"/>
            </a:pPr>
            <a:r>
              <a:rPr lang="ru-RU" sz="1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Дата и место родов, уровень медицинской организации</a:t>
            </a:r>
          </a:p>
          <a:p>
            <a:pPr lvl="0">
              <a:buSzPts val="1400"/>
              <a:buFont typeface="+mj-lt"/>
              <a:buAutoNum type="arabicPeriod"/>
            </a:pPr>
            <a:r>
              <a:rPr lang="ru-RU" sz="1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Срок беременности на момент родов</a:t>
            </a:r>
          </a:p>
          <a:p>
            <a:pPr lvl="0">
              <a:buSzPts val="1400"/>
              <a:buFont typeface="+mj-lt"/>
              <a:buAutoNum type="arabicPeriod"/>
            </a:pPr>
            <a:r>
              <a:rPr lang="ru-RU" sz="1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Беременность и роды по счету (исходы предыдущих родов)</a:t>
            </a:r>
          </a:p>
          <a:p>
            <a:pPr lvl="0">
              <a:buSzPts val="1400"/>
              <a:buFont typeface="+mj-lt"/>
              <a:buAutoNum type="arabicPeriod"/>
            </a:pPr>
            <a:r>
              <a:rPr lang="ru-RU" sz="1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Репродуктивное здоровье матери: бесплодие, ЭКО, неразвивающаяся беременность, привычные выкидыши, внематочная беременность, кесарево сечение в анамнезе </a:t>
            </a:r>
          </a:p>
          <a:p>
            <a:pPr lvl="0">
              <a:buSzPts val="1400"/>
              <a:buFont typeface="+mj-lt"/>
              <a:buAutoNum type="arabicPeriod"/>
            </a:pPr>
            <a:r>
              <a:rPr lang="ru-RU" sz="1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Экстрагенитальная</a:t>
            </a:r>
            <a:r>
              <a:rPr lang="ru-RU" sz="1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патология, в том числе социально-значимые заболевания</a:t>
            </a:r>
          </a:p>
          <a:p>
            <a:pPr lvl="0">
              <a:buSzPts val="1400"/>
              <a:buFont typeface="+mj-lt"/>
              <a:buAutoNum type="arabicPeriod"/>
            </a:pPr>
            <a:r>
              <a:rPr lang="ru-RU" sz="1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Гинекологическая заболеваемость (воспалительные заболевания, кисты, миомы матки, </a:t>
            </a:r>
            <a:r>
              <a:rPr lang="ru-RU" sz="18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эндометриоз</a:t>
            </a:r>
            <a:r>
              <a:rPr lang="ru-RU" sz="1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</a:t>
            </a:r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62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12871"/>
            <a:ext cx="8229600" cy="1143000"/>
          </a:xfrm>
          <a:solidFill>
            <a:srgbClr val="426997"/>
          </a:solidFill>
        </p:spPr>
        <p:txBody>
          <a:bodyPr>
            <a:normAutofit/>
          </a:bodyPr>
          <a:lstStyle/>
          <a:p>
            <a:r>
              <a:rPr lang="ru-RU" sz="3200" b="1" spc="-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Сведения по случаю материнской смерти</a:t>
            </a:r>
            <a:endParaRPr lang="ru-RU" sz="2800" dirty="0" smtClean="0">
              <a:solidFill>
                <a:schemeClr val="bg1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420221"/>
            <a:ext cx="8229600" cy="4641379"/>
          </a:xfrm>
        </p:spPr>
        <p:txBody>
          <a:bodyPr>
            <a:noAutofit/>
          </a:bodyPr>
          <a:lstStyle/>
          <a:p>
            <a:pPr marL="0" lvl="0" indent="0">
              <a:lnSpc>
                <a:spcPts val="1920"/>
              </a:lnSpc>
              <a:spcBef>
                <a:spcPts val="0"/>
              </a:spcBef>
              <a:buSzPts val="1400"/>
              <a:buNone/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11. Течение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данной беременности: Многоплодие (БХБА, МХБА), Многоводие, маловодие, </a:t>
            </a:r>
            <a:r>
              <a:rPr lang="ru-RU" sz="16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ангидроз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угроза прерывания беременности</a:t>
            </a:r>
          </a:p>
          <a:p>
            <a:pPr marL="0" lvl="0" indent="0">
              <a:lnSpc>
                <a:spcPts val="1920"/>
              </a:lnSpc>
              <a:spcBef>
                <a:spcPts val="0"/>
              </a:spcBef>
              <a:buSzPts val="1400"/>
              <a:buNone/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12. Метод 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родоразрешения</a:t>
            </a:r>
            <a:endParaRPr lang="ru-RU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>
              <a:lnSpc>
                <a:spcPts val="1920"/>
              </a:lnSpc>
              <a:spcBef>
                <a:spcPts val="0"/>
              </a:spcBef>
              <a:buSzPts val="1400"/>
              <a:buNone/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13. Оперативные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вмешательства (вид, дата, осложнения)</a:t>
            </a:r>
          </a:p>
          <a:p>
            <a:pPr marL="0" lvl="0" indent="0">
              <a:lnSpc>
                <a:spcPts val="1920"/>
              </a:lnSpc>
              <a:spcBef>
                <a:spcPts val="0"/>
              </a:spcBef>
              <a:buSzPts val="1400"/>
              <a:buNone/>
              <a:tabLst>
                <a:tab pos="342900" algn="l"/>
                <a:tab pos="450215" algn="l"/>
              </a:tabLst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14 Течение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данных родов (без осложнений, кровотечение, септические проявления у матери, гипоксия-асфиксия плода)</a:t>
            </a:r>
          </a:p>
          <a:p>
            <a:pPr marL="0" lvl="0" indent="0">
              <a:lnSpc>
                <a:spcPts val="1920"/>
              </a:lnSpc>
              <a:spcBef>
                <a:spcPts val="0"/>
              </a:spcBef>
              <a:buSzPts val="1400"/>
              <a:buNone/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15. Заключительный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клинический диагноз (основной, осложнения, сопутствующий)</a:t>
            </a:r>
          </a:p>
          <a:p>
            <a:pPr marL="0" lvl="0" indent="0">
              <a:lnSpc>
                <a:spcPts val="1920"/>
              </a:lnSpc>
              <a:spcBef>
                <a:spcPts val="0"/>
              </a:spcBef>
              <a:buSzPts val="1400"/>
              <a:buNone/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16. Дата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место смерти</a:t>
            </a:r>
          </a:p>
          <a:p>
            <a:pPr marL="0" lvl="0" indent="0">
              <a:lnSpc>
                <a:spcPts val="1920"/>
              </a:lnSpc>
              <a:spcBef>
                <a:spcPts val="0"/>
              </a:spcBef>
              <a:buSzPts val="1400"/>
              <a:buNone/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17. Патологоанатомический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диагноз (основной, фоновое заболевание, осложнения)</a:t>
            </a:r>
          </a:p>
          <a:p>
            <a:pPr marL="0" lvl="0" indent="0">
              <a:lnSpc>
                <a:spcPts val="1920"/>
              </a:lnSpc>
              <a:spcBef>
                <a:spcPts val="0"/>
              </a:spcBef>
              <a:buSzPts val="1400"/>
              <a:buNone/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18. Первоначальная причина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смерти и ее код по 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МКБ-10:</a:t>
            </a:r>
            <a:endParaRPr lang="ru-RU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ts val="192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16-1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прямая акушерская причина , или 2 - косвенная акушерская причина </a:t>
            </a:r>
            <a:endParaRPr lang="ru-RU" sz="16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lnSpc>
                <a:spcPts val="1920"/>
              </a:lnSpc>
              <a:spcBef>
                <a:spcPts val="0"/>
              </a:spcBef>
              <a:buNone/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17 - </a:t>
            </a: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предотвратимость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смерти: 1– предотвратимая, 2 – условно предотвратимая, 3 – непредотвратимая</a:t>
            </a:r>
            <a:endParaRPr lang="ru-RU" sz="1600" b="1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lvl="0" indent="0">
              <a:lnSpc>
                <a:spcPts val="1920"/>
              </a:lnSpc>
              <a:spcBef>
                <a:spcPts val="0"/>
              </a:spcBef>
              <a:buSzPts val="1400"/>
              <a:buNone/>
              <a:tabLst>
                <a:tab pos="228600" algn="l"/>
                <a:tab pos="342900" algn="l"/>
              </a:tabLst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19.Масса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длина тела ребенка, </a:t>
            </a:r>
          </a:p>
          <a:p>
            <a:pPr marL="0" lvl="0" indent="0">
              <a:lnSpc>
                <a:spcPts val="1920"/>
              </a:lnSpc>
              <a:spcBef>
                <a:spcPts val="0"/>
              </a:spcBef>
              <a:buSzPts val="1400"/>
              <a:buNone/>
              <a:tabLst>
                <a:tab pos="228600" algn="l"/>
                <a:tab pos="342900" algn="l"/>
              </a:tabLst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20. Пол </a:t>
            </a:r>
            <a:endParaRPr lang="ru-RU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>
              <a:lnSpc>
                <a:spcPts val="1920"/>
              </a:lnSpc>
              <a:spcBef>
                <a:spcPts val="0"/>
              </a:spcBef>
              <a:buSzPts val="1400"/>
              <a:buNone/>
              <a:tabLst>
                <a:tab pos="228600" algn="l"/>
                <a:tab pos="342900" algn="l"/>
              </a:tabLst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21. Диагноз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МКБ-10 (</a:t>
            </a:r>
            <a:r>
              <a:rPr lang="ru-RU" sz="1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Фетоплацентарная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недостаточность (компенсированная, декомпенсированная), Хронические воспалительные очаги (хр. тонзиллит, пиелит-пиелонефрит и др.), носительство патогенной флоры</a:t>
            </a:r>
          </a:p>
          <a:p>
            <a:pPr marL="0" indent="0">
              <a:lnSpc>
                <a:spcPts val="1920"/>
              </a:lnSpc>
              <a:spcBef>
                <a:spcPts val="0"/>
              </a:spcBef>
              <a:buNone/>
              <a:tabLst>
                <a:tab pos="228600" algn="l"/>
                <a:tab pos="342900" algn="l"/>
              </a:tabLst>
            </a:pPr>
            <a:r>
              <a:rPr lang="ru-RU" sz="16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21. Исходы</a:t>
            </a:r>
            <a:r>
              <a:rPr lang="ru-RU" sz="1600" b="1" dirty="0">
                <a:latin typeface="Times New Roman" panose="02020603050405020304" pitchFamily="18" charset="0"/>
                <a:ea typeface="Calibri" panose="020F0502020204030204" pitchFamily="34" charset="0"/>
              </a:rPr>
              <a:t>: родился живым (умер в первые 24ч., 168 ч., после 168 ч.), родился мертвым (умер антенатально, интранатально)</a:t>
            </a:r>
          </a:p>
          <a:p>
            <a:pPr marL="0" indent="450215">
              <a:lnSpc>
                <a:spcPts val="1920"/>
              </a:lnSpc>
              <a:spcBef>
                <a:spcPts val="0"/>
              </a:spcBef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6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660232" y="6309320"/>
            <a:ext cx="2133600" cy="365125"/>
          </a:xfrm>
        </p:spPr>
        <p:txBody>
          <a:bodyPr/>
          <a:lstStyle/>
          <a:p>
            <a:r>
              <a:rPr lang="ru-RU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</a:t>
            </a:r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2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426997"/>
          </a:solidFill>
        </p:spPr>
        <p:txBody>
          <a:bodyPr>
            <a:normAutofit/>
          </a:bodyPr>
          <a:lstStyle/>
          <a:p>
            <a:r>
              <a:rPr lang="ru-RU" sz="2800" b="1" spc="-5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Информация по родившим вне </a:t>
            </a:r>
            <a:r>
              <a:rPr lang="ru-RU" sz="2800" b="1" spc="-5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родильного отделения:</a:t>
            </a:r>
            <a:endParaRPr lang="ru-RU" sz="2800" b="1" dirty="0" smtClean="0">
              <a:solidFill>
                <a:schemeClr val="bg1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" lvl="0" indent="-91440">
              <a:lnSpc>
                <a:spcPct val="90000"/>
              </a:lnSpc>
              <a:spcBef>
                <a:spcPts val="1200"/>
              </a:spcBef>
              <a:buClr>
                <a:srgbClr val="E48312"/>
              </a:buClr>
              <a:buSzPct val="100000"/>
              <a:defRPr/>
            </a:pPr>
            <a:endParaRPr lang="ru-RU" sz="2000" dirty="0" smtClean="0">
              <a:solidFill>
                <a:srgbClr val="000000">
                  <a:lumMod val="75000"/>
                  <a:lumOff val="25000"/>
                </a:srgb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lnSpc>
                <a:spcPct val="90000"/>
              </a:lnSpc>
              <a:spcBef>
                <a:spcPts val="1200"/>
              </a:spcBef>
              <a:buClr>
                <a:srgbClr val="E48312"/>
              </a:buClr>
              <a:buSzPct val="100000"/>
              <a:buNone/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1. В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непрофильных стационарах (на терапевтических, инфекционных и пр. койках)  – с последующим поступлением в акушерский стационар</a:t>
            </a:r>
          </a:p>
          <a:p>
            <a:pPr marL="0" lvl="0" indent="0">
              <a:lnSpc>
                <a:spcPct val="90000"/>
              </a:lnSpc>
              <a:spcBef>
                <a:spcPts val="1200"/>
              </a:spcBef>
              <a:buClr>
                <a:srgbClr val="E48312"/>
              </a:buClr>
              <a:buSzPct val="100000"/>
              <a:buNone/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2. В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транспорте – с последующим поступлением в акушерский стационар</a:t>
            </a:r>
          </a:p>
          <a:p>
            <a:pPr marL="0" lvl="0" indent="0">
              <a:lnSpc>
                <a:spcPct val="90000"/>
              </a:lnSpc>
              <a:spcBef>
                <a:spcPts val="1200"/>
              </a:spcBef>
              <a:buClr>
                <a:srgbClr val="E48312"/>
              </a:buClr>
              <a:buSzPct val="100000"/>
              <a:buNone/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3. На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дому – с последующим поступлением в акушерский стационар</a:t>
            </a:r>
          </a:p>
          <a:p>
            <a:pPr marL="0" lvl="0" indent="0">
              <a:lnSpc>
                <a:spcPct val="90000"/>
              </a:lnSpc>
              <a:spcBef>
                <a:spcPts val="1200"/>
              </a:spcBef>
              <a:buClr>
                <a:srgbClr val="E48312"/>
              </a:buClr>
              <a:buSzPct val="100000"/>
              <a:buNone/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4. На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дому без последующей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госпитализации</a:t>
            </a:r>
          </a:p>
          <a:p>
            <a:pPr marL="0" lvl="0" indent="0">
              <a:lnSpc>
                <a:spcPct val="90000"/>
              </a:lnSpc>
              <a:spcBef>
                <a:spcPts val="1200"/>
              </a:spcBef>
              <a:buClr>
                <a:srgbClr val="E48312"/>
              </a:buClr>
              <a:buSzPct val="100000"/>
              <a:buNone/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5. Другое (указать где)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b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</a:t>
            </a:r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12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426997"/>
          </a:solidFill>
        </p:spPr>
        <p:txBody>
          <a:bodyPr>
            <a:normAutofit/>
          </a:bodyPr>
          <a:lstStyle/>
          <a:p>
            <a:r>
              <a:rPr lang="ru-RU" sz="2800" b="1" spc="-50" dirty="0">
                <a:solidFill>
                  <a:schemeClr val="bg1"/>
                </a:solidFill>
                <a:latin typeface="Times New Roman" pitchFamily="18" charset="0"/>
              </a:rPr>
              <a:t>Переводы новорожденных </a:t>
            </a:r>
            <a:br>
              <a:rPr lang="ru-RU" sz="2800" b="1" spc="-50" dirty="0">
                <a:solidFill>
                  <a:schemeClr val="bg1"/>
                </a:solidFill>
                <a:latin typeface="Times New Roman" pitchFamily="18" charset="0"/>
              </a:rPr>
            </a:br>
            <a:r>
              <a:rPr lang="ru-RU" sz="2800" b="1" spc="-50" dirty="0">
                <a:solidFill>
                  <a:schemeClr val="bg1"/>
                </a:solidFill>
                <a:latin typeface="Times New Roman" pitchFamily="18" charset="0"/>
              </a:rPr>
              <a:t>к табл. 2247 </a:t>
            </a:r>
            <a:endParaRPr lang="ru-RU" sz="2800" b="1" dirty="0" smtClean="0">
              <a:solidFill>
                <a:schemeClr val="bg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2</a:t>
            </a:r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/>
          </p:nvPr>
        </p:nvGraphicFramePr>
        <p:xfrm>
          <a:off x="755576" y="2132856"/>
          <a:ext cx="7293865" cy="3384374"/>
        </p:xfrm>
        <a:graphic>
          <a:graphicData uri="http://schemas.openxmlformats.org/drawingml/2006/table">
            <a:tbl>
              <a:tblPr/>
              <a:tblGrid>
                <a:gridCol w="1226680"/>
                <a:gridCol w="1604940"/>
                <a:gridCol w="1604940"/>
                <a:gridCol w="1415810"/>
                <a:gridCol w="116920"/>
                <a:gridCol w="1324575"/>
              </a:tblGrid>
              <a:tr h="270440">
                <a:tc gridSpan="6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Число переводов недоношенных и новорожденных на этап выхаживания и лечения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6197"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Межгоспитальные (из роддома в дет.стационар или ПЦ)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5126">
                <a:tc gridSpan="5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Внутригоспитальные (отделения патологии новорожденных, реанимации и интенсивной терапии внутри учреждения)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6197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Коечный фонд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4521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койки реанимации новорожденных детей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койки патологии недоношенных и новорожденных детей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69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этап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(акушерский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стационар)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 этап (детский стационар или ПЦ)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 этап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(акушерский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стационар)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 этап (детский стационар или ПЦ)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04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Всего: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45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из них на 3-м уровне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956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7479437-79DC-4761-9167-DCFF3DA86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1354" y="1140619"/>
            <a:ext cx="5848350" cy="857250"/>
          </a:xfrm>
        </p:spPr>
        <p:txBody>
          <a:bodyPr rtlCol="0">
            <a:noAutofit/>
          </a:bodyPr>
          <a:lstStyle/>
          <a:p>
            <a:pPr>
              <a:spcBef>
                <a:spcPts val="900"/>
              </a:spcBef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№ 13 «Сведения о беременности с абортивным исходом»</a:t>
            </a:r>
            <a:endParaRPr lang="ru-RU" sz="2400" b="1" cap="all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219" name="Группа 13"/>
          <p:cNvGrpSpPr>
            <a:grpSpLocks/>
          </p:cNvGrpSpPr>
          <p:nvPr/>
        </p:nvGrpSpPr>
        <p:grpSpPr bwMode="auto">
          <a:xfrm>
            <a:off x="490538" y="1960960"/>
            <a:ext cx="7575947" cy="3718322"/>
            <a:chOff x="1371869" y="1611086"/>
            <a:chExt cx="9404988" cy="4956943"/>
          </a:xfrm>
        </p:grpSpPr>
        <p:graphicFrame>
          <p:nvGraphicFramePr>
            <p:cNvPr id="3" name="Схема 2">
              <a:extLst>
                <a:ext uri="{FF2B5EF4-FFF2-40B4-BE49-F238E27FC236}">
                  <a16:creationId xmlns="" xmlns:a16="http://schemas.microsoft.com/office/drawing/2014/main" id="{5F422B74-9366-4339-A793-0C21BCA501EA}"/>
                </a:ext>
              </a:extLst>
            </p:cNvPr>
            <p:cNvGraphicFramePr/>
            <p:nvPr/>
          </p:nvGraphicFramePr>
          <p:xfrm>
            <a:off x="1371869" y="1611086"/>
            <a:ext cx="9404988" cy="4956943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9224" name="TextBox 5"/>
            <p:cNvSpPr txBox="1">
              <a:spLocks noChangeArrowheads="1"/>
            </p:cNvSpPr>
            <p:nvPr/>
          </p:nvSpPr>
          <p:spPr bwMode="auto">
            <a:xfrm>
              <a:off x="1573027" y="2356697"/>
              <a:ext cx="913813" cy="553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2100" b="1">
                  <a:solidFill>
                    <a:srgbClr val="C00000"/>
                  </a:solidFill>
                  <a:latin typeface="Corbel" panose="020B0503020204020204" pitchFamily="34" charset="0"/>
                </a:rPr>
                <a:t>1000</a:t>
              </a:r>
            </a:p>
          </p:txBody>
        </p:sp>
        <p:sp>
          <p:nvSpPr>
            <p:cNvPr id="9225" name="TextBox 7"/>
            <p:cNvSpPr txBox="1">
              <a:spLocks noChangeArrowheads="1"/>
            </p:cNvSpPr>
            <p:nvPr/>
          </p:nvSpPr>
          <p:spPr bwMode="auto">
            <a:xfrm>
              <a:off x="1928631" y="3764038"/>
              <a:ext cx="1000284" cy="553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2100" b="1">
                  <a:solidFill>
                    <a:srgbClr val="C00000"/>
                  </a:solidFill>
                  <a:latin typeface="Corbel" panose="020B0503020204020204" pitchFamily="34" charset="0"/>
                </a:rPr>
                <a:t>2000</a:t>
              </a:r>
            </a:p>
          </p:txBody>
        </p:sp>
        <p:sp>
          <p:nvSpPr>
            <p:cNvPr id="9226" name="TextBox 12"/>
            <p:cNvSpPr txBox="1">
              <a:spLocks noChangeArrowheads="1"/>
            </p:cNvSpPr>
            <p:nvPr/>
          </p:nvSpPr>
          <p:spPr bwMode="auto">
            <a:xfrm>
              <a:off x="1573027" y="5294472"/>
              <a:ext cx="1091293" cy="553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ru-RU" altLang="ru-RU" sz="2100" b="1">
                  <a:solidFill>
                    <a:srgbClr val="C00000"/>
                  </a:solidFill>
                  <a:latin typeface="Corbel" panose="020B0503020204020204" pitchFamily="34" charset="0"/>
                </a:rPr>
                <a:t>3000</a:t>
              </a:r>
            </a:p>
          </p:txBody>
        </p:sp>
      </p:grpSp>
      <p:sp>
        <p:nvSpPr>
          <p:cNvPr id="9220" name="TextBox 14"/>
          <p:cNvSpPr txBox="1">
            <a:spLocks noChangeArrowheads="1"/>
          </p:cNvSpPr>
          <p:nvPr/>
        </p:nvSpPr>
        <p:spPr bwMode="auto">
          <a:xfrm>
            <a:off x="5940151" y="1602581"/>
            <a:ext cx="2937149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22 недель беременности</a:t>
            </a:r>
            <a:endParaRPr lang="ru-RU" altLang="ru-RU" sz="2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2" name="TextBox 15"/>
          <p:cNvSpPr txBox="1">
            <a:spLocks noChangeArrowheads="1"/>
          </p:cNvSpPr>
          <p:nvPr/>
        </p:nvSpPr>
        <p:spPr bwMode="auto">
          <a:xfrm>
            <a:off x="490537" y="1850231"/>
            <a:ext cx="1368029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1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Таблицы</a:t>
            </a:r>
            <a:endParaRPr lang="ru-RU" altLang="ru-RU" sz="210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62423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u="sng" dirty="0" smtClean="0">
                <a:solidFill>
                  <a:srgbClr val="0070C0"/>
                </a:solidFill>
                <a:latin typeface="Cambria" pitchFamily="18" charset="0"/>
              </a:rPr>
              <a:t>Первичная учетная документация</a:t>
            </a:r>
            <a:endParaRPr lang="ru-RU" sz="3200" dirty="0">
              <a:latin typeface="Cambria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39725" indent="-339725">
              <a:spcBef>
                <a:spcPts val="1500"/>
              </a:spcBef>
              <a:buClr>
                <a:srgbClr val="3333CC"/>
              </a:buClr>
              <a:buSzPct val="6000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ru-RU" altLang="ru-RU" b="1" i="1" dirty="0" smtClean="0">
                <a:solidFill>
                  <a:srgbClr val="7030A0"/>
                </a:solidFill>
                <a:latin typeface="Cambria" pitchFamily="18" charset="0"/>
              </a:rPr>
              <a:t>   - </a:t>
            </a:r>
            <a:r>
              <a:rPr lang="ru-RU" altLang="ru-RU" b="1" i="1" dirty="0">
                <a:latin typeface="Cambria" pitchFamily="18" charset="0"/>
              </a:rPr>
              <a:t>форма № 066/у-02 </a:t>
            </a:r>
            <a:endParaRPr lang="ru-RU" altLang="ru-RU" b="1" i="1" dirty="0" smtClean="0">
              <a:latin typeface="Cambria" pitchFamily="18" charset="0"/>
            </a:endParaRPr>
          </a:p>
          <a:p>
            <a:pPr marL="339725" indent="-339725">
              <a:spcBef>
                <a:spcPts val="1500"/>
              </a:spcBef>
              <a:buClr>
                <a:srgbClr val="3333CC"/>
              </a:buClr>
              <a:buSzPct val="6000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ru-RU" altLang="ru-RU" b="1" i="1" dirty="0">
                <a:latin typeface="Cambria" pitchFamily="18" charset="0"/>
              </a:rPr>
              <a:t> </a:t>
            </a:r>
            <a:r>
              <a:rPr lang="ru-RU" altLang="ru-RU" b="1" i="1" dirty="0" smtClean="0">
                <a:latin typeface="Cambria" pitchFamily="18" charset="0"/>
              </a:rPr>
              <a:t>    </a:t>
            </a:r>
            <a:r>
              <a:rPr lang="ru-RU" altLang="ru-RU" i="1" dirty="0" smtClean="0">
                <a:latin typeface="Cambria" pitchFamily="18" charset="0"/>
              </a:rPr>
              <a:t>«</a:t>
            </a:r>
            <a:r>
              <a:rPr lang="ru-RU" altLang="ru-RU" i="1" dirty="0" smtClean="0">
                <a:solidFill>
                  <a:srgbClr val="220EB2"/>
                </a:solidFill>
                <a:latin typeface="Cambria" pitchFamily="18" charset="0"/>
              </a:rPr>
              <a:t>Статистическая </a:t>
            </a:r>
            <a:r>
              <a:rPr lang="ru-RU" altLang="ru-RU" i="1" dirty="0">
                <a:solidFill>
                  <a:srgbClr val="220EB2"/>
                </a:solidFill>
                <a:latin typeface="Cambria" pitchFamily="18" charset="0"/>
              </a:rPr>
              <a:t>карта выбывшего из стационара круглосуточного пребывания, дневного стационара при больничном учреждении, дневного стационара при амбулаторно-поликлиническом учреждении, стационара на дому»; </a:t>
            </a:r>
          </a:p>
          <a:p>
            <a:pPr marL="339725" indent="-339725">
              <a:spcBef>
                <a:spcPts val="1500"/>
              </a:spcBef>
              <a:buClr>
                <a:srgbClr val="3333CC"/>
              </a:buClr>
              <a:buSzPct val="6000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ru-RU" altLang="ru-RU" b="1" i="1" dirty="0">
                <a:latin typeface="Cambria" pitchFamily="18" charset="0"/>
              </a:rPr>
              <a:t>		- форма № 111/у  </a:t>
            </a:r>
            <a:r>
              <a:rPr lang="ru-RU" altLang="ru-RU" i="1" dirty="0" smtClean="0">
                <a:solidFill>
                  <a:srgbClr val="220EB2"/>
                </a:solidFill>
                <a:latin typeface="Cambria" pitchFamily="18" charset="0"/>
              </a:rPr>
              <a:t>«Индивидуальная </a:t>
            </a:r>
            <a:r>
              <a:rPr lang="ru-RU" altLang="ru-RU" i="1" dirty="0">
                <a:solidFill>
                  <a:srgbClr val="220EB2"/>
                </a:solidFill>
                <a:latin typeface="Cambria" pitchFamily="18" charset="0"/>
              </a:rPr>
              <a:t>карта беременной и родильницы»;</a:t>
            </a:r>
          </a:p>
          <a:p>
            <a:pPr marL="339725" indent="-339725">
              <a:spcBef>
                <a:spcPts val="1500"/>
              </a:spcBef>
              <a:buClr>
                <a:srgbClr val="3333CC"/>
              </a:buClr>
              <a:buSzPct val="6000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ru-RU" altLang="ru-RU" b="1" i="1" dirty="0">
                <a:latin typeface="Cambria" pitchFamily="18" charset="0"/>
              </a:rPr>
              <a:t>	- форма № 002/у </a:t>
            </a:r>
            <a:r>
              <a:rPr lang="ru-RU" altLang="ru-RU" i="1" dirty="0" smtClean="0">
                <a:latin typeface="Cambria" pitchFamily="18" charset="0"/>
              </a:rPr>
              <a:t>«</a:t>
            </a:r>
            <a:r>
              <a:rPr lang="ru-RU" altLang="ru-RU" i="1" dirty="0" smtClean="0">
                <a:solidFill>
                  <a:srgbClr val="220EB2"/>
                </a:solidFill>
                <a:latin typeface="Cambria" pitchFamily="18" charset="0"/>
              </a:rPr>
              <a:t>Журнал </a:t>
            </a:r>
            <a:r>
              <a:rPr lang="ru-RU" altLang="ru-RU" i="1" dirty="0">
                <a:solidFill>
                  <a:srgbClr val="220EB2"/>
                </a:solidFill>
                <a:latin typeface="Cambria" pitchFamily="18" charset="0"/>
              </a:rPr>
              <a:t>учета приема беременных, рожениц и родильниц».</a:t>
            </a:r>
          </a:p>
          <a:p>
            <a:endParaRPr lang="ru-RU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555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2F5CC06-73C3-49F7-9D79-60E5D1322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25267"/>
            <a:ext cx="7886700" cy="3364706"/>
          </a:xfrm>
        </p:spPr>
        <p:txBody>
          <a:bodyPr rtlCol="0">
            <a:normAutofit fontScale="85000" lnSpcReduction="20000"/>
          </a:bodyPr>
          <a:lstStyle/>
          <a:p>
            <a:pPr>
              <a:defRPr/>
            </a:pPr>
            <a:r>
              <a:rPr lang="ru-RU" sz="1950" b="1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число абортов по медицинским показаниям включаются аборты, проведенные при угрозе состоянию здоровья женщины или по показаниям со стороны плода, независимо от метода операции.</a:t>
            </a:r>
          </a:p>
          <a:p>
            <a:pPr>
              <a:defRPr/>
            </a:pPr>
            <a:r>
              <a:rPr lang="ru-RU" sz="1950" b="1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число других видов абортов (криминальных) включаются случаи, когда установлено вмешательство с целью прерывания беременности самой беременной или другими лицами вне лечебной организации.</a:t>
            </a:r>
          </a:p>
          <a:p>
            <a:pPr>
              <a:defRPr/>
            </a:pPr>
            <a:r>
              <a:rPr lang="ru-RU" sz="1950" b="1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число неуточненных (внебольничных) абортов включаются случаи, когда не выявлено достаточных данных, позволяющих судить о характере аборта (спонтанном прерывании беременности или имевшем место вмешательстве с целью ее прерывания).</a:t>
            </a:r>
          </a:p>
          <a:p>
            <a:pPr>
              <a:defRPr/>
            </a:pPr>
            <a:r>
              <a:rPr lang="ru-RU" sz="1950" b="1" dirty="0">
                <a:solidFill>
                  <a:srgbClr val="220E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Международной классификации болезней 10-го пересмотра и правилам кодирования "неудачная попытка аборта (O07)" включает случаи, когда процедура искусственного прерывания беременности, в том числе по медицинским показаниям, была выполнена, но оказалась безуспешной, и развитие плода продолжилось.</a:t>
            </a:r>
          </a:p>
          <a:p>
            <a:pPr>
              <a:defRPr/>
            </a:pPr>
            <a:endParaRPr lang="ru-RU" sz="19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ru-RU" dirty="0"/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C696F124-42F3-4409-ACE1-B17993CA5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31094"/>
            <a:ext cx="7135416" cy="994172"/>
          </a:xfrm>
        </p:spPr>
        <p:txBody>
          <a:bodyPr rtlCol="0">
            <a:noAutofit/>
          </a:bodyPr>
          <a:lstStyle/>
          <a:p>
            <a:pPr>
              <a:spcBef>
                <a:spcPts val="900"/>
              </a:spcBef>
              <a:defRPr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№ 13 «Сведения о беременности с абортивным исходом»</a:t>
            </a:r>
            <a:endParaRPr lang="ru-RU" sz="2400" b="1" cap="all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43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91307010-6FA3-4834-AEB9-9968C1BC4E9F}"/>
              </a:ext>
            </a:extLst>
          </p:cNvPr>
          <p:cNvGraphicFramePr>
            <a:graphicFrameLocks noGrp="1"/>
          </p:cNvGraphicFramePr>
          <p:nvPr/>
        </p:nvGraphicFramePr>
        <p:xfrm>
          <a:off x="514350" y="2961085"/>
          <a:ext cx="8124829" cy="29063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704">
                  <a:extLst>
                    <a:ext uri="{9D8B030D-6E8A-4147-A177-3AD203B41FA5}">
                      <a16:colId xmlns="" xmlns:a16="http://schemas.microsoft.com/office/drawing/2014/main" val="3178189269"/>
                    </a:ext>
                  </a:extLst>
                </a:gridCol>
                <a:gridCol w="3078199">
                  <a:extLst>
                    <a:ext uri="{9D8B030D-6E8A-4147-A177-3AD203B41FA5}">
                      <a16:colId xmlns="" xmlns:a16="http://schemas.microsoft.com/office/drawing/2014/main" val="1140457425"/>
                    </a:ext>
                  </a:extLst>
                </a:gridCol>
                <a:gridCol w="396926">
                  <a:extLst>
                    <a:ext uri="{9D8B030D-6E8A-4147-A177-3AD203B41FA5}">
                      <a16:colId xmlns="" xmlns:a16="http://schemas.microsoft.com/office/drawing/2014/main" val="4108596132"/>
                    </a:ext>
                  </a:extLst>
                </a:gridCol>
                <a:gridCol w="680444">
                  <a:extLst>
                    <a:ext uri="{9D8B030D-6E8A-4147-A177-3AD203B41FA5}">
                      <a16:colId xmlns="" xmlns:a16="http://schemas.microsoft.com/office/drawing/2014/main" val="2307217025"/>
                    </a:ext>
                  </a:extLst>
                </a:gridCol>
                <a:gridCol w="793851">
                  <a:extLst>
                    <a:ext uri="{9D8B030D-6E8A-4147-A177-3AD203B41FA5}">
                      <a16:colId xmlns="" xmlns:a16="http://schemas.microsoft.com/office/drawing/2014/main" val="2994976760"/>
                    </a:ext>
                  </a:extLst>
                </a:gridCol>
                <a:gridCol w="623741">
                  <a:extLst>
                    <a:ext uri="{9D8B030D-6E8A-4147-A177-3AD203B41FA5}">
                      <a16:colId xmlns="" xmlns:a16="http://schemas.microsoft.com/office/drawing/2014/main" val="821795714"/>
                    </a:ext>
                  </a:extLst>
                </a:gridCol>
                <a:gridCol w="623741">
                  <a:extLst>
                    <a:ext uri="{9D8B030D-6E8A-4147-A177-3AD203B41FA5}">
                      <a16:colId xmlns="" xmlns:a16="http://schemas.microsoft.com/office/drawing/2014/main" val="4101432665"/>
                    </a:ext>
                  </a:extLst>
                </a:gridCol>
                <a:gridCol w="623741">
                  <a:extLst>
                    <a:ext uri="{9D8B030D-6E8A-4147-A177-3AD203B41FA5}">
                      <a16:colId xmlns="" xmlns:a16="http://schemas.microsoft.com/office/drawing/2014/main" val="1239059434"/>
                    </a:ext>
                  </a:extLst>
                </a:gridCol>
                <a:gridCol w="623741">
                  <a:extLst>
                    <a:ext uri="{9D8B030D-6E8A-4147-A177-3AD203B41FA5}">
                      <a16:colId xmlns="" xmlns:a16="http://schemas.microsoft.com/office/drawing/2014/main" val="1831947007"/>
                    </a:ext>
                  </a:extLst>
                </a:gridCol>
                <a:gridCol w="623741">
                  <a:extLst>
                    <a:ext uri="{9D8B030D-6E8A-4147-A177-3AD203B41FA5}">
                      <a16:colId xmlns="" xmlns:a16="http://schemas.microsoft.com/office/drawing/2014/main" val="879758443"/>
                    </a:ext>
                  </a:extLst>
                </a:gridCol>
              </a:tblGrid>
              <a:tr h="231579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Наименование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№</a:t>
                      </a:r>
                      <a:br>
                        <a:rPr lang="ru-RU" sz="800" u="none" strike="noStrike">
                          <a:effectLst/>
                        </a:rPr>
                      </a:br>
                      <a:r>
                        <a:rPr lang="ru-RU" sz="800" u="none" strike="noStrike">
                          <a:effectLst/>
                        </a:rPr>
                        <a:t>стро-ки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Код по </a:t>
                      </a:r>
                      <a:br>
                        <a:rPr lang="ru-RU" sz="800" u="none" strike="noStrike">
                          <a:effectLst/>
                        </a:rPr>
                      </a:br>
                      <a:r>
                        <a:rPr lang="ru-RU" sz="800" u="none" strike="noStrike">
                          <a:effectLst/>
                        </a:rPr>
                        <a:t>МКБ-10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Всего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в том числе в возрасте (лет):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55004446"/>
                  </a:ext>
                </a:extLst>
              </a:tr>
              <a:tr h="636842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0 - 14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15 - 17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18 - 44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45 - 49 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50 лет и старше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894165976"/>
                  </a:ext>
                </a:extLst>
              </a:tr>
              <a:tr h="20070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3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4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6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7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8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9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30572554"/>
                  </a:ext>
                </a:extLst>
              </a:tr>
              <a:tr h="41684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</a:rPr>
                        <a:t>Число прерываний беременности в срок до 12 недель, всего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O02 - O06</a:t>
                      </a:r>
                      <a:endParaRPr lang="en-US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2000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5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12 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1300 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20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0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67966320"/>
                  </a:ext>
                </a:extLst>
              </a:tr>
              <a:tr h="20070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в том числе (из стр. 1):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1450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O02</a:t>
                      </a:r>
                      <a:endParaRPr lang="en-US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310801433"/>
                  </a:ext>
                </a:extLst>
              </a:tr>
              <a:tr h="20070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</a:rPr>
                        <a:t>другие анормальные продукты зачатия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57175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39455139"/>
                  </a:ext>
                </a:extLst>
              </a:tr>
              <a:tr h="254737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самопроизвольный аборт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57175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O03</a:t>
                      </a:r>
                      <a:endParaRPr lang="en-US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74222831"/>
                  </a:ext>
                </a:extLst>
              </a:tr>
              <a:tr h="254737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медицинский аборт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57175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O04</a:t>
                      </a:r>
                      <a:endParaRPr lang="en-US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23400425"/>
                  </a:ext>
                </a:extLst>
              </a:tr>
              <a:tr h="254737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другие виды аборта (криминальный)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57175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O05</a:t>
                      </a:r>
                      <a:endParaRPr lang="en-US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19732564"/>
                  </a:ext>
                </a:extLst>
              </a:tr>
              <a:tr h="254737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</a:rPr>
                        <a:t>аборт неуточненный (внебольничный)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57175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O06</a:t>
                      </a:r>
                      <a:endParaRPr lang="en-US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56290370"/>
                  </a:ext>
                </a:extLst>
              </a:tr>
            </a:tbl>
          </a:graphicData>
        </a:graphic>
      </p:graphicFrame>
      <p:sp>
        <p:nvSpPr>
          <p:cNvPr id="3" name="Прямоугольная выноска 2">
            <a:extLst>
              <a:ext uri="{FF2B5EF4-FFF2-40B4-BE49-F238E27FC236}">
                <a16:creationId xmlns="" xmlns:a16="http://schemas.microsoft.com/office/drawing/2014/main" id="{2376F2AA-6780-4519-A654-413206F21319}"/>
              </a:ext>
            </a:extLst>
          </p:cNvPr>
          <p:cNvSpPr/>
          <p:nvPr/>
        </p:nvSpPr>
        <p:spPr>
          <a:xfrm>
            <a:off x="1970485" y="4693444"/>
            <a:ext cx="1525190" cy="983456"/>
          </a:xfrm>
          <a:prstGeom prst="wedgeRectCallout">
            <a:avLst>
              <a:gd name="adj1" fmla="val 146441"/>
              <a:gd name="adj2" fmla="val -86435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50" b="1" dirty="0"/>
              <a:t>Соответствует  сумме строк 2-6 графы 4 т 1000 Ф13</a:t>
            </a:r>
          </a:p>
        </p:txBody>
      </p:sp>
      <p:sp>
        <p:nvSpPr>
          <p:cNvPr id="4" name="Прямоугольная выноска 3">
            <a:extLst>
              <a:ext uri="{FF2B5EF4-FFF2-40B4-BE49-F238E27FC236}">
                <a16:creationId xmlns="" xmlns:a16="http://schemas.microsoft.com/office/drawing/2014/main" id="{B4A76E66-AF0D-4CBA-93CC-BADFB0B1F01C}"/>
              </a:ext>
            </a:extLst>
          </p:cNvPr>
          <p:cNvSpPr/>
          <p:nvPr/>
        </p:nvSpPr>
        <p:spPr>
          <a:xfrm>
            <a:off x="6990160" y="1977629"/>
            <a:ext cx="1525190" cy="983456"/>
          </a:xfrm>
          <a:prstGeom prst="wedgeRectCallout">
            <a:avLst>
              <a:gd name="adj1" fmla="val -151452"/>
              <a:gd name="adj2" fmla="val 173130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350" b="1" dirty="0"/>
              <a:t>Соответствует  сумме граф 5-9 строфы 1  т 1000 Ф13</a:t>
            </a:r>
          </a:p>
        </p:txBody>
      </p:sp>
      <p:sp>
        <p:nvSpPr>
          <p:cNvPr id="19572" name="Прямоугольник 5"/>
          <p:cNvSpPr>
            <a:spLocks noChangeArrowheads="1"/>
          </p:cNvSpPr>
          <p:nvPr/>
        </p:nvSpPr>
        <p:spPr bwMode="auto">
          <a:xfrm>
            <a:off x="1190625" y="1428750"/>
            <a:ext cx="56673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№ 13 «Сведения о беременности с абортивным исходом»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573" name="Заголовок 1"/>
          <p:cNvSpPr txBox="1">
            <a:spLocks/>
          </p:cNvSpPr>
          <p:nvPr/>
        </p:nvSpPr>
        <p:spPr bwMode="auto">
          <a:xfrm>
            <a:off x="371475" y="2724150"/>
            <a:ext cx="590550" cy="236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1350" b="1">
                <a:latin typeface="Calibri Light" panose="020F0302020204030204" pitchFamily="34" charset="0"/>
              </a:rPr>
              <a:t>(1000)</a:t>
            </a:r>
            <a:endParaRPr lang="ru-RU" altLang="ru-RU" sz="135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471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="" xmlns:a16="http://schemas.microsoft.com/office/drawing/2014/main" id="{91307010-6FA3-4834-AEB9-9968C1BC4E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6159348"/>
              </p:ext>
            </p:extLst>
          </p:nvPr>
        </p:nvGraphicFramePr>
        <p:xfrm>
          <a:off x="251518" y="2420890"/>
          <a:ext cx="8712968" cy="40324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809">
                  <a:extLst>
                    <a:ext uri="{9D8B030D-6E8A-4147-A177-3AD203B41FA5}">
                      <a16:colId xmlns="" xmlns:a16="http://schemas.microsoft.com/office/drawing/2014/main" val="3178189269"/>
                    </a:ext>
                  </a:extLst>
                </a:gridCol>
                <a:gridCol w="3301024">
                  <a:extLst>
                    <a:ext uri="{9D8B030D-6E8A-4147-A177-3AD203B41FA5}">
                      <a16:colId xmlns="" xmlns:a16="http://schemas.microsoft.com/office/drawing/2014/main" val="1140457425"/>
                    </a:ext>
                  </a:extLst>
                </a:gridCol>
                <a:gridCol w="425659">
                  <a:extLst>
                    <a:ext uri="{9D8B030D-6E8A-4147-A177-3AD203B41FA5}">
                      <a16:colId xmlns="" xmlns:a16="http://schemas.microsoft.com/office/drawing/2014/main" val="4108596132"/>
                    </a:ext>
                  </a:extLst>
                </a:gridCol>
                <a:gridCol w="729700">
                  <a:extLst>
                    <a:ext uri="{9D8B030D-6E8A-4147-A177-3AD203B41FA5}">
                      <a16:colId xmlns="" xmlns:a16="http://schemas.microsoft.com/office/drawing/2014/main" val="2307217025"/>
                    </a:ext>
                  </a:extLst>
                </a:gridCol>
                <a:gridCol w="851316">
                  <a:extLst>
                    <a:ext uri="{9D8B030D-6E8A-4147-A177-3AD203B41FA5}">
                      <a16:colId xmlns="" xmlns:a16="http://schemas.microsoft.com/office/drawing/2014/main" val="2994976760"/>
                    </a:ext>
                  </a:extLst>
                </a:gridCol>
                <a:gridCol w="668892">
                  <a:extLst>
                    <a:ext uri="{9D8B030D-6E8A-4147-A177-3AD203B41FA5}">
                      <a16:colId xmlns="" xmlns:a16="http://schemas.microsoft.com/office/drawing/2014/main" val="821795714"/>
                    </a:ext>
                  </a:extLst>
                </a:gridCol>
                <a:gridCol w="668892">
                  <a:extLst>
                    <a:ext uri="{9D8B030D-6E8A-4147-A177-3AD203B41FA5}">
                      <a16:colId xmlns="" xmlns:a16="http://schemas.microsoft.com/office/drawing/2014/main" val="4101432665"/>
                    </a:ext>
                  </a:extLst>
                </a:gridCol>
                <a:gridCol w="668892">
                  <a:extLst>
                    <a:ext uri="{9D8B030D-6E8A-4147-A177-3AD203B41FA5}">
                      <a16:colId xmlns="" xmlns:a16="http://schemas.microsoft.com/office/drawing/2014/main" val="1239059434"/>
                    </a:ext>
                  </a:extLst>
                </a:gridCol>
                <a:gridCol w="668892">
                  <a:extLst>
                    <a:ext uri="{9D8B030D-6E8A-4147-A177-3AD203B41FA5}">
                      <a16:colId xmlns="" xmlns:a16="http://schemas.microsoft.com/office/drawing/2014/main" val="1831947007"/>
                    </a:ext>
                  </a:extLst>
                </a:gridCol>
                <a:gridCol w="668892">
                  <a:extLst>
                    <a:ext uri="{9D8B030D-6E8A-4147-A177-3AD203B41FA5}">
                      <a16:colId xmlns="" xmlns:a16="http://schemas.microsoft.com/office/drawing/2014/main" val="879758443"/>
                    </a:ext>
                  </a:extLst>
                </a:gridCol>
              </a:tblGrid>
              <a:tr h="321311">
                <a:tc rowSpan="2" grid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Наименование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№</a:t>
                      </a:r>
                      <a:br>
                        <a:rPr lang="ru-RU" sz="800" u="none" strike="noStrike">
                          <a:effectLst/>
                        </a:rPr>
                      </a:br>
                      <a:r>
                        <a:rPr lang="ru-RU" sz="800" u="none" strike="noStrike">
                          <a:effectLst/>
                        </a:rPr>
                        <a:t>стро-ки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Код по </a:t>
                      </a:r>
                      <a:br>
                        <a:rPr lang="ru-RU" sz="800" u="none" strike="noStrike">
                          <a:effectLst/>
                        </a:rPr>
                      </a:br>
                      <a:r>
                        <a:rPr lang="ru-RU" sz="800" u="none" strike="noStrike">
                          <a:effectLst/>
                        </a:rPr>
                        <a:t>МКБ-10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Всего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в том числе в возрасте (лет):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55004446"/>
                  </a:ext>
                </a:extLst>
              </a:tr>
              <a:tr h="883604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0 - 14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15 - 17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18 - 44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45 - 49 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50 лет и старше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894165976"/>
                  </a:ext>
                </a:extLst>
              </a:tr>
              <a:tr h="27846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3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4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6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7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8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9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30572554"/>
                  </a:ext>
                </a:extLst>
              </a:tr>
              <a:tr h="578359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</a:rPr>
                        <a:t>Число прерываний беременности в срок до 12 недель, всего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1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 dirty="0">
                          <a:effectLst/>
                        </a:rPr>
                        <a:t>O02 - O06</a:t>
                      </a:r>
                      <a:endParaRPr lang="en-US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2000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5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12 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1300 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20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0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67966320"/>
                  </a:ext>
                </a:extLst>
              </a:tr>
              <a:tr h="278469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в том числе (из стр. 1):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1450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O02</a:t>
                      </a:r>
                      <a:endParaRPr lang="en-US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310801433"/>
                  </a:ext>
                </a:extLst>
              </a:tr>
              <a:tr h="278469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</a:rPr>
                        <a:t>другие анормальные продукты зачатия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57175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39455139"/>
                  </a:ext>
                </a:extLst>
              </a:tr>
              <a:tr h="353441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самопроизвольный аборт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57175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O03</a:t>
                      </a:r>
                      <a:endParaRPr lang="en-US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74222831"/>
                  </a:ext>
                </a:extLst>
              </a:tr>
              <a:tr h="353441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</a:rPr>
                        <a:t>медицинский аборт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57175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4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O04</a:t>
                      </a:r>
                      <a:endParaRPr lang="en-US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823400425"/>
                  </a:ext>
                </a:extLst>
              </a:tr>
              <a:tr h="353441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другие виды аборта (криминальный)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57175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O05</a:t>
                      </a:r>
                      <a:endParaRPr lang="en-US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19732564"/>
                  </a:ext>
                </a:extLst>
              </a:tr>
              <a:tr h="353441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</a:rPr>
                        <a:t>аборт неуточненный (внебольничный)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257175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6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u="none" strike="noStrike">
                          <a:effectLst/>
                        </a:rPr>
                        <a:t>O06</a:t>
                      </a:r>
                      <a:endParaRPr lang="en-US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763" marR="4763" marT="4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56290370"/>
                  </a:ext>
                </a:extLst>
              </a:tr>
            </a:tbl>
          </a:graphicData>
        </a:graphic>
      </p:graphicFrame>
      <p:sp>
        <p:nvSpPr>
          <p:cNvPr id="20594" name="Прямоугольник 5"/>
          <p:cNvSpPr>
            <a:spLocks noChangeArrowheads="1"/>
          </p:cNvSpPr>
          <p:nvPr/>
        </p:nvSpPr>
        <p:spPr bwMode="auto">
          <a:xfrm>
            <a:off x="1190625" y="1428750"/>
            <a:ext cx="56673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 № 13 «Сведения о беременности с абортивным исходом»</a:t>
            </a: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95" name="Заголовок 1"/>
          <p:cNvSpPr txBox="1">
            <a:spLocks/>
          </p:cNvSpPr>
          <p:nvPr/>
        </p:nvSpPr>
        <p:spPr bwMode="auto">
          <a:xfrm>
            <a:off x="371475" y="2589610"/>
            <a:ext cx="5905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1350" b="1">
                <a:latin typeface="Calibri Light" panose="020F0302020204030204" pitchFamily="34" charset="0"/>
              </a:rPr>
              <a:t>(1000)</a:t>
            </a:r>
            <a:endParaRPr lang="ru-RU" altLang="ru-RU" sz="1350">
              <a:latin typeface="Calibri Light" panose="020F0302020204030204" pitchFamily="34" charset="0"/>
            </a:endParaRPr>
          </a:p>
        </p:txBody>
      </p:sp>
      <p:sp>
        <p:nvSpPr>
          <p:cNvPr id="8" name="Прямоугольная выноска 4">
            <a:extLst>
              <a:ext uri="{FF2B5EF4-FFF2-40B4-BE49-F238E27FC236}">
                <a16:creationId xmlns="" xmlns:a16="http://schemas.microsoft.com/office/drawing/2014/main" id="{6F4F2933-FC50-409A-9056-33AD73050C5D}"/>
              </a:ext>
            </a:extLst>
          </p:cNvPr>
          <p:cNvSpPr/>
          <p:nvPr/>
        </p:nvSpPr>
        <p:spPr>
          <a:xfrm>
            <a:off x="6946107" y="3590926"/>
            <a:ext cx="1826419" cy="1069181"/>
          </a:xfrm>
          <a:prstGeom prst="wedgeRectCallout">
            <a:avLst>
              <a:gd name="adj1" fmla="val -99995"/>
              <a:gd name="adj2" fmla="val 2229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35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rPr>
              <a:t>Все аборты у девочек до 14 лет вкл. показываются в форме  № 13. таблица 1101, стр.3</a:t>
            </a:r>
          </a:p>
        </p:txBody>
      </p:sp>
      <p:sp>
        <p:nvSpPr>
          <p:cNvPr id="9" name="Прямоугольная выноска 2">
            <a:extLst>
              <a:ext uri="{FF2B5EF4-FFF2-40B4-BE49-F238E27FC236}">
                <a16:creationId xmlns="" xmlns:a16="http://schemas.microsoft.com/office/drawing/2014/main" id="{3939AC1B-A23D-4BC9-9A93-7BE1A04C01CB}"/>
              </a:ext>
            </a:extLst>
          </p:cNvPr>
          <p:cNvSpPr/>
          <p:nvPr/>
        </p:nvSpPr>
        <p:spPr>
          <a:xfrm>
            <a:off x="3935016" y="4693444"/>
            <a:ext cx="1797844" cy="1173956"/>
          </a:xfrm>
          <a:prstGeom prst="wedgeRectCallout">
            <a:avLst>
              <a:gd name="adj1" fmla="val 50722"/>
              <a:gd name="adj2" fmla="val -94875"/>
            </a:avLst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35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Arial" charset="0"/>
              </a:rPr>
              <a:t>Все аборты у девочек до 14 лет вкл. показываются в форме  № 12. таблица 1000, стр.16</a:t>
            </a:r>
          </a:p>
        </p:txBody>
      </p:sp>
    </p:spTree>
    <p:extLst>
      <p:ext uri="{BB962C8B-B14F-4D97-AF65-F5344CB8AC3E}">
        <p14:creationId xmlns:p14="http://schemas.microsoft.com/office/powerpoint/2010/main" val="2622743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2538</TotalTime>
  <Words>3701</Words>
  <Application>Microsoft Office PowerPoint</Application>
  <PresentationFormat>Экран (4:3)</PresentationFormat>
  <Paragraphs>743</Paragraphs>
  <Slides>43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43</vt:i4>
      </vt:variant>
    </vt:vector>
  </HeadingPairs>
  <TitlesOfParts>
    <vt:vector size="54" baseType="lpstr">
      <vt:lpstr>Arial</vt:lpstr>
      <vt:lpstr>Calibri</vt:lpstr>
      <vt:lpstr>Calibri Light</vt:lpstr>
      <vt:lpstr>Cambria</vt:lpstr>
      <vt:lpstr>Corbel</vt:lpstr>
      <vt:lpstr>Segoe UI Light</vt:lpstr>
      <vt:lpstr>Tahoma</vt:lpstr>
      <vt:lpstr>Times New Roman</vt:lpstr>
      <vt:lpstr>Wingdings</vt:lpstr>
      <vt:lpstr>Wingdings 2</vt:lpstr>
      <vt:lpstr>Тема Office</vt:lpstr>
      <vt:lpstr>Презентация PowerPoint</vt:lpstr>
      <vt:lpstr>Сведения о рождаемости, структуре заболеваемости и смертности беременных, рожениц, родильниц и новорожденных представлены в формах федерального статистического наблюдения (далее -  ФФСН) </vt:lpstr>
      <vt:lpstr>ФФСН №13 </vt:lpstr>
      <vt:lpstr>Изменения, вносимые в форму №13</vt:lpstr>
      <vt:lpstr>Форма № 13 «Сведения о беременности с абортивным исходом»</vt:lpstr>
      <vt:lpstr>Первичная учетная документация</vt:lpstr>
      <vt:lpstr>Форма № 13 «Сведения о беременности с абортивным исходом»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Форма № 13 «Сведения о беременности с абортивным исходом» Пояснительные записки</vt:lpstr>
      <vt:lpstr>Рекомендации по заполнению ФСН №13 </vt:lpstr>
      <vt:lpstr>Пояснительная записка №1 к форме № 13</vt:lpstr>
      <vt:lpstr>ФФСН №32 </vt:lpstr>
      <vt:lpstr>Изменения, вносимые в форму №32</vt:lpstr>
      <vt:lpstr>Раздел 1. Медицинская помощь, оказанная беременным женщинам</vt:lpstr>
      <vt:lpstr>Раздел 2. Родовспоможение Что нового ?</vt:lpstr>
      <vt:lpstr>Раздел 2. Родовспоможение Что нового ?</vt:lpstr>
      <vt:lpstr> Приказ Минздрава России от 27.12.2011 № 1687 н (с изменениями 13.09.2019 пр. № 755н)  «О медицинских критериях рождения, форме документа о рождении и порядке его выдачи»</vt:lpstr>
      <vt:lpstr>Раздел 1. Медицинская помощь, оказанная беременным женщинам</vt:lpstr>
      <vt:lpstr>Раздел 2. Родовспоможение</vt:lpstr>
      <vt:lpstr>    По определению ВОЗ  недоношенными  считаются рожденные при сроке  22-37 полных недель гестации, что составляет интервал с 154 до 258 полных дней. Новорожденный является доношенным с 259 дня  «154 и более дней, но менее 259» </vt:lpstr>
      <vt:lpstr>Раздел 2. Родовспоможение</vt:lpstr>
      <vt:lpstr>Раздел 3. Сведения о новорожденных</vt:lpstr>
      <vt:lpstr>Раздел 3. Сведения о новорожденных</vt:lpstr>
      <vt:lpstr>Вкладыш (№232) к ФФСН №32</vt:lpstr>
      <vt:lpstr>Таблица 101 (вкладыш к ф-32 (232)) Что нового?</vt:lpstr>
      <vt:lpstr>Вкладыш № 232 «Сведения о регионализации акушерской и перинатальной помощи в родильных  домах (отделениях) и перинатальных центрах»</vt:lpstr>
      <vt:lpstr>Критические акушерские состояния (стр. 7-7.4)</vt:lpstr>
      <vt:lpstr>Учет акушерских операций (стр. 8-8.5.1)</vt:lpstr>
      <vt:lpstr>Вызовы бригад реанимационной помощи (стр. 11-11.3)</vt:lpstr>
      <vt:lpstr>Межформенный контроль</vt:lpstr>
      <vt:lpstr>Презентация PowerPoint</vt:lpstr>
      <vt:lpstr>ФСН №30</vt:lpstr>
      <vt:lpstr>Представить  дополнительную информацию</vt:lpstr>
      <vt:lpstr>Сведения о новорожденных с массой тела менее 500 г при сроке гестации 22 недели и более:</vt:lpstr>
      <vt:lpstr>Сведения по случаю материнской смерти</vt:lpstr>
      <vt:lpstr>Сведения по случаю материнской смерти</vt:lpstr>
      <vt:lpstr>Информация по родившим вне родильного отделения:</vt:lpstr>
      <vt:lpstr>Переводы новорожденных  к табл. 2247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заполнения форм</dc:title>
  <dc:creator>Admin</dc:creator>
  <cp:lastModifiedBy>Ерачина Светлана Анатольевна</cp:lastModifiedBy>
  <cp:revision>135</cp:revision>
  <cp:lastPrinted>2020-12-08T10:43:00Z</cp:lastPrinted>
  <dcterms:created xsi:type="dcterms:W3CDTF">2017-12-11T18:40:20Z</dcterms:created>
  <dcterms:modified xsi:type="dcterms:W3CDTF">2020-12-09T08:47:56Z</dcterms:modified>
</cp:coreProperties>
</file>